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64" r:id="rId3"/>
    <p:sldId id="272" r:id="rId4"/>
    <p:sldId id="273" r:id="rId5"/>
    <p:sldId id="268" r:id="rId6"/>
    <p:sldId id="270" r:id="rId7"/>
    <p:sldId id="269" r:id="rId8"/>
    <p:sldId id="262" r:id="rId9"/>
    <p:sldId id="257" r:id="rId10"/>
    <p:sldId id="266" r:id="rId11"/>
    <p:sldId id="261" r:id="rId12"/>
    <p:sldId id="267" r:id="rId13"/>
    <p:sldId id="260" r:id="rId14"/>
    <p:sldId id="259" r:id="rId15"/>
    <p:sldId id="263" r:id="rId16"/>
    <p:sldId id="258" r:id="rId17"/>
    <p:sldId id="26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79222" autoAdjust="0"/>
  </p:normalViewPr>
  <p:slideViewPr>
    <p:cSldViewPr snapToGrid="0">
      <p:cViewPr varScale="1">
        <p:scale>
          <a:sx n="52" d="100"/>
          <a:sy n="52" d="100"/>
        </p:scale>
        <p:origin x="1222" y="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1D63F0-672F-4DD8-B627-773B9911515D}" type="datetimeFigureOut">
              <a:rPr lang="en-US" smtClean="0"/>
              <a:t>5/14/2019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C0851A-BE12-4F84-96B4-84708C26B741}" type="slidenum">
              <a:rPr lang="en-US" smtClean="0"/>
              <a:t>‹#›</a:t>
            </a:fld>
            <a:endParaRPr lang="en-US"/>
          </a:p>
        </p:txBody>
      </p:sp>
    </p:spTree>
    <p:extLst>
      <p:ext uri="{BB962C8B-B14F-4D97-AF65-F5344CB8AC3E}">
        <p14:creationId xmlns:p14="http://schemas.microsoft.com/office/powerpoint/2010/main" val="2442299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orldpopulationreview.com/us-cities/lancaster-ca-population/"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interviewed an Indian family who believes in family, unity, and religion. They live in an extended family with mother, her son and his wife and the grandkids. </a:t>
            </a:r>
            <a:r>
              <a:rPr lang="en-US" sz="1200" dirty="0">
                <a:solidFill>
                  <a:srgbClr val="FFFFFF"/>
                </a:solidFill>
              </a:rPr>
              <a:t>There culture is group-oriented. Group decisions take precedence over individual decisions. The goal is always to honor the family, especially the elders in the family. </a:t>
            </a:r>
          </a:p>
          <a:p>
            <a:r>
              <a:rPr lang="en-US" sz="1200" dirty="0">
                <a:solidFill>
                  <a:srgbClr val="FFFFFF"/>
                </a:solidFill>
              </a:rPr>
              <a:t>The elders in the family make the decisions related to health care treatment for all family members. The patient may not even be aware of what is being decided. </a:t>
            </a:r>
          </a:p>
          <a:p>
            <a:r>
              <a:rPr lang="en-US" sz="1200" dirty="0">
                <a:solidFill>
                  <a:srgbClr val="FFFFFF"/>
                </a:solidFill>
              </a:rPr>
              <a:t>The man is the head of the family, but both parents participate in the upbringing of the children and are responsible for their children all of their lives. </a:t>
            </a:r>
          </a:p>
          <a:p>
            <a:r>
              <a:rPr lang="en-US" sz="1200" dirty="0">
                <a:solidFill>
                  <a:srgbClr val="FFFFFF"/>
                </a:solidFill>
              </a:rPr>
              <a:t>In India, the family does bedside care of the patient and the nurse does not participate in this care. To clean up stool is not respected, so nursing is often not a respected profession.</a:t>
            </a:r>
          </a:p>
          <a:p>
            <a:r>
              <a:rPr lang="en-US" sz="1200" dirty="0">
                <a:solidFill>
                  <a:srgbClr val="FFFFFF"/>
                </a:solidFill>
              </a:rPr>
              <a:t>Mother is elderly lady who needs help with her care. Son and daughter-in-law both work on alternate days to take care of their kids and the mother. They don’t believe in sending their kids to day care or their mother to senior care center.</a:t>
            </a:r>
          </a:p>
          <a:p>
            <a:endParaRPr lang="en-US" dirty="0"/>
          </a:p>
        </p:txBody>
      </p:sp>
      <p:sp>
        <p:nvSpPr>
          <p:cNvPr id="4" name="Slide Number Placeholder 3"/>
          <p:cNvSpPr>
            <a:spLocks noGrp="1"/>
          </p:cNvSpPr>
          <p:nvPr>
            <p:ph type="sldNum" sz="quarter" idx="5"/>
          </p:nvPr>
        </p:nvSpPr>
        <p:spPr/>
        <p:txBody>
          <a:bodyPr/>
          <a:lstStyle/>
          <a:p>
            <a:fld id="{07C0851A-BE12-4F84-96B4-84708C26B741}" type="slidenum">
              <a:rPr lang="en-US" smtClean="0"/>
              <a:t>2</a:t>
            </a:fld>
            <a:endParaRPr lang="en-US"/>
          </a:p>
        </p:txBody>
      </p:sp>
    </p:spTree>
    <p:extLst>
      <p:ext uri="{BB962C8B-B14F-4D97-AF65-F5344CB8AC3E}">
        <p14:creationId xmlns:p14="http://schemas.microsoft.com/office/powerpoint/2010/main" val="114068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family genogram, I spoke with Flora family. </a:t>
            </a:r>
            <a:r>
              <a:rPr lang="en-US" dirty="0" err="1"/>
              <a:t>Kartar</a:t>
            </a:r>
            <a:r>
              <a:rPr lang="en-US" dirty="0"/>
              <a:t> Flora and Jatinder flora got married and had two sons, </a:t>
            </a:r>
            <a:r>
              <a:rPr lang="en-US" dirty="0" err="1"/>
              <a:t>Ajitpaul</a:t>
            </a:r>
            <a:r>
              <a:rPr lang="en-US" dirty="0"/>
              <a:t> Flora and Davinder Flora. JF passed away five years ago due to kidney failure and heart condition. </a:t>
            </a:r>
            <a:r>
              <a:rPr lang="en-US" dirty="0" err="1"/>
              <a:t>Kartar</a:t>
            </a:r>
            <a:r>
              <a:rPr lang="en-US" dirty="0"/>
              <a:t> lives with her son AF and his wife and they both have two daughters Ria and Shaina who are 10 and 6. </a:t>
            </a:r>
            <a:r>
              <a:rPr lang="en-US" dirty="0" err="1"/>
              <a:t>Kartar’s</a:t>
            </a:r>
            <a:r>
              <a:rPr lang="en-US" dirty="0"/>
              <a:t> younger son DF lives in San Francisco as he got a job in a company there. </a:t>
            </a:r>
          </a:p>
        </p:txBody>
      </p:sp>
      <p:sp>
        <p:nvSpPr>
          <p:cNvPr id="4" name="Slide Number Placeholder 3"/>
          <p:cNvSpPr>
            <a:spLocks noGrp="1"/>
          </p:cNvSpPr>
          <p:nvPr>
            <p:ph type="sldNum" sz="quarter" idx="5"/>
          </p:nvPr>
        </p:nvSpPr>
        <p:spPr/>
        <p:txBody>
          <a:bodyPr/>
          <a:lstStyle/>
          <a:p>
            <a:fld id="{07C0851A-BE12-4F84-96B4-84708C26B741}" type="slidenum">
              <a:rPr lang="en-US" smtClean="0"/>
              <a:t>3</a:t>
            </a:fld>
            <a:endParaRPr lang="en-US"/>
          </a:p>
        </p:txBody>
      </p:sp>
    </p:spTree>
    <p:extLst>
      <p:ext uri="{BB962C8B-B14F-4D97-AF65-F5344CB8AC3E}">
        <p14:creationId xmlns:p14="http://schemas.microsoft.com/office/powerpoint/2010/main" val="494685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Flora family has good family support and believe in unity. </a:t>
            </a:r>
            <a:r>
              <a:rPr lang="en-US" dirty="0" err="1"/>
              <a:t>Kartar</a:t>
            </a:r>
            <a:r>
              <a:rPr lang="en-US" dirty="0"/>
              <a:t> Flora’s husband came to United States after their marriage and he sponsored his wife and kids when they were 15-16 of age. She told me that they struggled a lot for the first few years because she only went to school up to grade 10. She worked in subway for almost ten years but she was able to help her kids to finish high school and send them to college. Both husband and wife worked and with family support, they bought a house. Today, she is happy and proud of the achievements that both of her sons are well educated and supporting each other in happy or sad times. She mentioned that they all have medical insurance and are utilizing the medical services for their needs. Her son </a:t>
            </a:r>
            <a:r>
              <a:rPr lang="en-US" dirty="0" err="1"/>
              <a:t>Ajitpaul</a:t>
            </a:r>
            <a:r>
              <a:rPr lang="en-US" dirty="0"/>
              <a:t> Indian culture and community can be stressful in some ways such as children are not allowed to make their own decisions. They need to ask for permission from their parents or elders. They have parental restrictions. He stated that it’s good in a way because due to community stress or their expectations, marriages last long. He stated that he put some restrictions on his kids but won’t be super strict as older generation used to be. AF and his wife share a nice bond with </a:t>
            </a:r>
            <a:r>
              <a:rPr lang="en-US" dirty="0" err="1"/>
              <a:t>Kartar</a:t>
            </a:r>
            <a:r>
              <a:rPr lang="en-US" dirty="0"/>
              <a:t>. Even, grand daughters love the grandma and they all sit together on dining table and eat meals everyday. </a:t>
            </a:r>
            <a:r>
              <a:rPr lang="en-US" dirty="0" err="1"/>
              <a:t>Sheenam</a:t>
            </a:r>
            <a:r>
              <a:rPr lang="en-US" dirty="0"/>
              <a:t> Flora is an LVN who takes care of the mother-in-law’s medications and treatments. She only works part-time so that she can take care of the kids and </a:t>
            </a:r>
            <a:r>
              <a:rPr lang="en-US" dirty="0" err="1"/>
              <a:t>Kartar</a:t>
            </a:r>
            <a:r>
              <a:rPr lang="en-US" dirty="0"/>
              <a:t> routinely. </a:t>
            </a:r>
            <a:r>
              <a:rPr lang="en-US" dirty="0" err="1"/>
              <a:t>Kartar</a:t>
            </a:r>
            <a:r>
              <a:rPr lang="en-US" dirty="0"/>
              <a:t> has two brothers and one sister who live in Simi Valley which is about an hour away from their home. They have close bond with them as well. </a:t>
            </a:r>
          </a:p>
        </p:txBody>
      </p:sp>
      <p:sp>
        <p:nvSpPr>
          <p:cNvPr id="4" name="Slide Number Placeholder 3"/>
          <p:cNvSpPr>
            <a:spLocks noGrp="1"/>
          </p:cNvSpPr>
          <p:nvPr>
            <p:ph type="sldNum" sz="quarter" idx="5"/>
          </p:nvPr>
        </p:nvSpPr>
        <p:spPr/>
        <p:txBody>
          <a:bodyPr/>
          <a:lstStyle/>
          <a:p>
            <a:fld id="{07C0851A-BE12-4F84-96B4-84708C26B741}" type="slidenum">
              <a:rPr lang="en-US" smtClean="0"/>
              <a:t>4</a:t>
            </a:fld>
            <a:endParaRPr lang="en-US"/>
          </a:p>
        </p:txBody>
      </p:sp>
    </p:spTree>
    <p:extLst>
      <p:ext uri="{BB962C8B-B14F-4D97-AF65-F5344CB8AC3E}">
        <p14:creationId xmlns:p14="http://schemas.microsoft.com/office/powerpoint/2010/main" val="145761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my interview with Indian family, I got to know health beliefs from the mother who is very cultured and traditional. She discussed about home remedies and natural things that they use for many illnesses or sickness. She came to USA when her kids were almost the age of 15-16. She doesn’t believe in vaccinating the kids because she never got vaccinated with flu or tetanus and thinks that her kids were not vaccinated either. But now her grandkids are being vaccinated every year. I noticed that her son is having different mentality about health and is following the health customs of United States. </a:t>
            </a:r>
          </a:p>
        </p:txBody>
      </p:sp>
      <p:sp>
        <p:nvSpPr>
          <p:cNvPr id="4" name="Slide Number Placeholder 3"/>
          <p:cNvSpPr>
            <a:spLocks noGrp="1"/>
          </p:cNvSpPr>
          <p:nvPr>
            <p:ph type="sldNum" sz="quarter" idx="5"/>
          </p:nvPr>
        </p:nvSpPr>
        <p:spPr/>
        <p:txBody>
          <a:bodyPr/>
          <a:lstStyle/>
          <a:p>
            <a:fld id="{07C0851A-BE12-4F84-96B4-84708C26B741}" type="slidenum">
              <a:rPr lang="en-US" smtClean="0"/>
              <a:t>5</a:t>
            </a:fld>
            <a:endParaRPr lang="en-US"/>
          </a:p>
        </p:txBody>
      </p:sp>
    </p:spTree>
    <p:extLst>
      <p:ext uri="{BB962C8B-B14F-4D97-AF65-F5344CB8AC3E}">
        <p14:creationId xmlns:p14="http://schemas.microsoft.com/office/powerpoint/2010/main" val="2718312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patient (KF) and her son discussed about death and dying process. He stated that they don’t believe in sending the parents or elderly in nursing homes. He told me that his mother was </a:t>
            </a:r>
            <a:r>
              <a:rPr lang="en-US"/>
              <a:t>recommended to get </a:t>
            </a:r>
            <a:r>
              <a:rPr lang="en-US" dirty="0"/>
              <a:t>knee surgery 2 years ago but she refused because she didn’t want to stay in rehab center. They believe in dying at their homes will all the family present. They have always lived in joint families. Parents live with the son and daughters move out of the house after marriage. KF also told me that her husband passed away at home 5 years ago even though he was hospice. Everyone took care of him at home until his last breath. </a:t>
            </a:r>
          </a:p>
        </p:txBody>
      </p:sp>
      <p:sp>
        <p:nvSpPr>
          <p:cNvPr id="4" name="Slide Number Placeholder 3"/>
          <p:cNvSpPr>
            <a:spLocks noGrp="1"/>
          </p:cNvSpPr>
          <p:nvPr>
            <p:ph type="sldNum" sz="quarter" idx="5"/>
          </p:nvPr>
        </p:nvSpPr>
        <p:spPr/>
        <p:txBody>
          <a:bodyPr/>
          <a:lstStyle/>
          <a:p>
            <a:fld id="{07C0851A-BE12-4F84-96B4-84708C26B741}" type="slidenum">
              <a:rPr lang="en-US" smtClean="0"/>
              <a:t>6</a:t>
            </a:fld>
            <a:endParaRPr lang="en-US"/>
          </a:p>
        </p:txBody>
      </p:sp>
    </p:spTree>
    <p:extLst>
      <p:ext uri="{BB962C8B-B14F-4D97-AF65-F5344CB8AC3E}">
        <p14:creationId xmlns:p14="http://schemas.microsoft.com/office/powerpoint/2010/main" val="2857503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Flora family also talked about their diet and nutrition. KF is vegetarian but her son and grandkids eat chicken/eggs. They also have a religious practice for not to eat any meat or eggs on Tuesdays and Thursdays. Indian population mostly I know is vegetarian and they don’t eat red meats at all due to religious beliefs. This is good in a way because it helps in preventing obesity or other health issues. However, I have seen many Indian people with B12 deficiency. There are many evidence-based studies that show that  infants get harmed as a result of low vitamin B12 status of the mother and this is because of widespread vegetarian food habits of Indian people. Matter of fact, KF has anemia and B12 deficiency and takes iron pills everyday. </a:t>
            </a:r>
          </a:p>
        </p:txBody>
      </p:sp>
      <p:sp>
        <p:nvSpPr>
          <p:cNvPr id="4" name="Slide Number Placeholder 3"/>
          <p:cNvSpPr>
            <a:spLocks noGrp="1"/>
          </p:cNvSpPr>
          <p:nvPr>
            <p:ph type="sldNum" sz="quarter" idx="5"/>
          </p:nvPr>
        </p:nvSpPr>
        <p:spPr/>
        <p:txBody>
          <a:bodyPr/>
          <a:lstStyle/>
          <a:p>
            <a:fld id="{07C0851A-BE12-4F84-96B4-84708C26B741}" type="slidenum">
              <a:rPr lang="en-US" smtClean="0"/>
              <a:t>7</a:t>
            </a:fld>
            <a:endParaRPr lang="en-US"/>
          </a:p>
        </p:txBody>
      </p:sp>
    </p:spTree>
    <p:extLst>
      <p:ext uri="{BB962C8B-B14F-4D97-AF65-F5344CB8AC3E}">
        <p14:creationId xmlns:p14="http://schemas.microsoft.com/office/powerpoint/2010/main" val="3143052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Antelope Valley is a growing city with population of about 160,300 people as of today. Neighborhood is improving and growing as said by one of the neighbors in Palmdale. </a:t>
            </a:r>
            <a:r>
              <a:rPr lang="en-US" sz="1200" b="0" i="0" kern="1200" dirty="0">
                <a:solidFill>
                  <a:schemeClr val="tx1"/>
                </a:solidFill>
                <a:effectLst/>
                <a:latin typeface="+mn-lt"/>
                <a:ea typeface="+mn-ea"/>
                <a:cs typeface="+mn-cs"/>
              </a:rPr>
              <a:t>77.00% of Lancaster Ca residents speak only English, while 23.00% speak other languages. The non-English language spoken by the largest group is Spanish, which is spoken by 18.79% of the population. The race most likely to be in poverty in Lancaster Ca is Black, with 37.62% below the poverty level. </a:t>
            </a:r>
          </a:p>
          <a:p>
            <a:r>
              <a:rPr lang="en-US" sz="1200" b="0" i="0" kern="1200" dirty="0">
                <a:solidFill>
                  <a:schemeClr val="tx1"/>
                </a:solidFill>
                <a:effectLst/>
                <a:latin typeface="+mn-lt"/>
                <a:ea typeface="+mn-ea"/>
                <a:cs typeface="+mn-cs"/>
              </a:rPr>
              <a:t>Retrieved from: (</a:t>
            </a:r>
            <a:r>
              <a:rPr lang="en-US" dirty="0">
                <a:hlinkClick r:id="rId3"/>
              </a:rPr>
              <a:t>http://worldpopulationreview.com/us-cities/lancaster-ca-population/</a:t>
            </a:r>
            <a:r>
              <a:rPr lang="en-US" dirty="0"/>
              <a:t>)</a:t>
            </a:r>
          </a:p>
        </p:txBody>
      </p:sp>
      <p:sp>
        <p:nvSpPr>
          <p:cNvPr id="4" name="Slide Number Placeholder 3"/>
          <p:cNvSpPr>
            <a:spLocks noGrp="1"/>
          </p:cNvSpPr>
          <p:nvPr>
            <p:ph type="sldNum" sz="quarter" idx="5"/>
          </p:nvPr>
        </p:nvSpPr>
        <p:spPr/>
        <p:txBody>
          <a:bodyPr/>
          <a:lstStyle/>
          <a:p>
            <a:fld id="{07C0851A-BE12-4F84-96B4-84708C26B741}" type="slidenum">
              <a:rPr lang="en-US" smtClean="0"/>
              <a:t>8</a:t>
            </a:fld>
            <a:endParaRPr lang="en-US"/>
          </a:p>
        </p:txBody>
      </p:sp>
    </p:spTree>
    <p:extLst>
      <p:ext uri="{BB962C8B-B14F-4D97-AF65-F5344CB8AC3E}">
        <p14:creationId xmlns:p14="http://schemas.microsoft.com/office/powerpoint/2010/main" val="1864018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community resources for such as temple, churches, senior day care centers, public parks, supermarkets, antelope valley mall, public library etc. </a:t>
            </a:r>
          </a:p>
        </p:txBody>
      </p:sp>
      <p:sp>
        <p:nvSpPr>
          <p:cNvPr id="4" name="Slide Number Placeholder 3"/>
          <p:cNvSpPr>
            <a:spLocks noGrp="1"/>
          </p:cNvSpPr>
          <p:nvPr>
            <p:ph type="sldNum" sz="quarter" idx="5"/>
          </p:nvPr>
        </p:nvSpPr>
        <p:spPr/>
        <p:txBody>
          <a:bodyPr/>
          <a:lstStyle/>
          <a:p>
            <a:fld id="{07C0851A-BE12-4F84-96B4-84708C26B741}" type="slidenum">
              <a:rPr lang="en-US" smtClean="0"/>
              <a:t>9</a:t>
            </a:fld>
            <a:endParaRPr lang="en-US"/>
          </a:p>
        </p:txBody>
      </p:sp>
    </p:spTree>
    <p:extLst>
      <p:ext uri="{BB962C8B-B14F-4D97-AF65-F5344CB8AC3E}">
        <p14:creationId xmlns:p14="http://schemas.microsoft.com/office/powerpoint/2010/main" val="1183593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pictures of the recreational or religious facilities. </a:t>
            </a:r>
          </a:p>
        </p:txBody>
      </p:sp>
      <p:sp>
        <p:nvSpPr>
          <p:cNvPr id="4" name="Slide Number Placeholder 3"/>
          <p:cNvSpPr>
            <a:spLocks noGrp="1"/>
          </p:cNvSpPr>
          <p:nvPr>
            <p:ph type="sldNum" sz="quarter" idx="5"/>
          </p:nvPr>
        </p:nvSpPr>
        <p:spPr/>
        <p:txBody>
          <a:bodyPr/>
          <a:lstStyle/>
          <a:p>
            <a:fld id="{07C0851A-BE12-4F84-96B4-84708C26B741}" type="slidenum">
              <a:rPr lang="en-US" smtClean="0"/>
              <a:t>10</a:t>
            </a:fld>
            <a:endParaRPr lang="en-US"/>
          </a:p>
        </p:txBody>
      </p:sp>
    </p:spTree>
    <p:extLst>
      <p:ext uri="{BB962C8B-B14F-4D97-AF65-F5344CB8AC3E}">
        <p14:creationId xmlns:p14="http://schemas.microsoft.com/office/powerpoint/2010/main" val="1965115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Antelope Valley Transit Authority (AVTA) local bus service takes children to school, employees to work, and residents to local stores and malls.</a:t>
            </a:r>
          </a:p>
          <a:p>
            <a:r>
              <a:rPr lang="en-US" sz="1200" b="0" i="0" kern="1200" dirty="0">
                <a:solidFill>
                  <a:schemeClr val="tx1"/>
                </a:solidFill>
                <a:effectLst/>
                <a:latin typeface="+mn-lt"/>
                <a:ea typeface="+mn-ea"/>
                <a:cs typeface="+mn-cs"/>
              </a:rPr>
              <a:t>Rail service is available from the Antelope Valley to Santa Clarita, the San Fernando Valley and L.A. basin cities from Monday through Saturday by Metrolink. </a:t>
            </a:r>
            <a:endParaRPr lang="en-US" dirty="0"/>
          </a:p>
        </p:txBody>
      </p:sp>
      <p:sp>
        <p:nvSpPr>
          <p:cNvPr id="4" name="Slide Number Placeholder 3"/>
          <p:cNvSpPr>
            <a:spLocks noGrp="1"/>
          </p:cNvSpPr>
          <p:nvPr>
            <p:ph type="sldNum" sz="quarter" idx="5"/>
          </p:nvPr>
        </p:nvSpPr>
        <p:spPr/>
        <p:txBody>
          <a:bodyPr/>
          <a:lstStyle/>
          <a:p>
            <a:fld id="{07C0851A-BE12-4F84-96B4-84708C26B741}" type="slidenum">
              <a:rPr lang="en-US" smtClean="0"/>
              <a:t>11</a:t>
            </a:fld>
            <a:endParaRPr lang="en-US"/>
          </a:p>
        </p:txBody>
      </p:sp>
    </p:spTree>
    <p:extLst>
      <p:ext uri="{BB962C8B-B14F-4D97-AF65-F5344CB8AC3E}">
        <p14:creationId xmlns:p14="http://schemas.microsoft.com/office/powerpoint/2010/main" val="3050418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big hospitals in Antelope Valley but PRMC doesn’t have all the facilities or services such as trauma, mental health, pediatrics, L&amp;D, and NICU. So most of the population goes to AV hospital to get emergent services and that’s why AV ER is always busy. There are two urgent cares but Kaiser only sees their patients so most of the uninsured population goes to high desert medical urgent care or AVH for their illness. County hospital (Olive View Medical Center) is 60 miles away from Antelope Valley. </a:t>
            </a:r>
          </a:p>
        </p:txBody>
      </p:sp>
      <p:sp>
        <p:nvSpPr>
          <p:cNvPr id="4" name="Slide Number Placeholder 3"/>
          <p:cNvSpPr>
            <a:spLocks noGrp="1"/>
          </p:cNvSpPr>
          <p:nvPr>
            <p:ph type="sldNum" sz="quarter" idx="5"/>
          </p:nvPr>
        </p:nvSpPr>
        <p:spPr/>
        <p:txBody>
          <a:bodyPr/>
          <a:lstStyle/>
          <a:p>
            <a:fld id="{07C0851A-BE12-4F84-96B4-84708C26B741}" type="slidenum">
              <a:rPr lang="en-US" smtClean="0"/>
              <a:t>12</a:t>
            </a:fld>
            <a:endParaRPr lang="en-US"/>
          </a:p>
        </p:txBody>
      </p:sp>
    </p:spTree>
    <p:extLst>
      <p:ext uri="{BB962C8B-B14F-4D97-AF65-F5344CB8AC3E}">
        <p14:creationId xmlns:p14="http://schemas.microsoft.com/office/powerpoint/2010/main" val="2753761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day care centers or senior centers for elderly population in Lancaster. People from close by cities are also admitted in nursing homes in Lancaster. </a:t>
            </a:r>
          </a:p>
        </p:txBody>
      </p:sp>
      <p:sp>
        <p:nvSpPr>
          <p:cNvPr id="4" name="Slide Number Placeholder 3"/>
          <p:cNvSpPr>
            <a:spLocks noGrp="1"/>
          </p:cNvSpPr>
          <p:nvPr>
            <p:ph type="sldNum" sz="quarter" idx="5"/>
          </p:nvPr>
        </p:nvSpPr>
        <p:spPr/>
        <p:txBody>
          <a:bodyPr/>
          <a:lstStyle/>
          <a:p>
            <a:fld id="{07C0851A-BE12-4F84-96B4-84708C26B741}" type="slidenum">
              <a:rPr lang="en-US" smtClean="0"/>
              <a:t>13</a:t>
            </a:fld>
            <a:endParaRPr lang="en-US"/>
          </a:p>
        </p:txBody>
      </p:sp>
    </p:spTree>
    <p:extLst>
      <p:ext uri="{BB962C8B-B14F-4D97-AF65-F5344CB8AC3E}">
        <p14:creationId xmlns:p14="http://schemas.microsoft.com/office/powerpoint/2010/main" val="1770146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Alcohol abuse, Tobacco use, illicit drug use and mental health illness is very common in this community. </a:t>
            </a:r>
            <a:r>
              <a:rPr lang="en-US" sz="1200" b="0" i="0" kern="1200" dirty="0">
                <a:solidFill>
                  <a:schemeClr val="tx1"/>
                </a:solidFill>
                <a:effectLst/>
                <a:latin typeface="+mn-lt"/>
                <a:ea typeface="+mn-ea"/>
                <a:cs typeface="+mn-cs"/>
              </a:rPr>
              <a:t>Substance abuse causes many problems to society. These problems include harm to drug-exposed infants, automobile and workplace accidents, and reduced production in business and industry. Furthermore, there are many links between substance abuse and crime, including robbery, burglary, and theft. There are many treatment or rehab centers in Antelope Valley to help with these addictions such as Tarzana Treatment Center or Alcohol Drug Abuse Center to name a few.</a:t>
            </a:r>
            <a:endParaRPr lang="en-US" dirty="0"/>
          </a:p>
        </p:txBody>
      </p:sp>
      <p:sp>
        <p:nvSpPr>
          <p:cNvPr id="4" name="Slide Number Placeholder 3"/>
          <p:cNvSpPr>
            <a:spLocks noGrp="1"/>
          </p:cNvSpPr>
          <p:nvPr>
            <p:ph type="sldNum" sz="quarter" idx="5"/>
          </p:nvPr>
        </p:nvSpPr>
        <p:spPr/>
        <p:txBody>
          <a:bodyPr/>
          <a:lstStyle/>
          <a:p>
            <a:fld id="{07C0851A-BE12-4F84-96B4-84708C26B741}" type="slidenum">
              <a:rPr lang="en-US" smtClean="0"/>
              <a:t>14</a:t>
            </a:fld>
            <a:endParaRPr lang="en-US"/>
          </a:p>
        </p:txBody>
      </p:sp>
    </p:spTree>
    <p:extLst>
      <p:ext uri="{BB962C8B-B14F-4D97-AF65-F5344CB8AC3E}">
        <p14:creationId xmlns:p14="http://schemas.microsoft.com/office/powerpoint/2010/main" val="2088969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According to the Healthy People 2020, “Good nutrition, physical activity, and a healthy body weight are essential parts of a person’s overall health and well-being” (Healthy People 2020, 2013). As a public health nurse, our role would be to provide education to the community starting within the school districts to offer balanced nutritional food to the children. We should also try to get more fresh produce, such as setting up with local farmers to have a farmer’s market once a week and ask the farmer’s to discount the produce since the neighborhood with a low-income area. Another way is to get more and more public parks so that people can increase physical activity. People need to be educated to reduce fast food intake and to get their grocery from farmer’s market on low prices.</a:t>
            </a:r>
          </a:p>
          <a:p>
            <a:r>
              <a:rPr lang="en-US" sz="1200" b="0" i="0" kern="1200" dirty="0">
                <a:solidFill>
                  <a:schemeClr val="tx1"/>
                </a:solidFill>
                <a:effectLst/>
                <a:latin typeface="+mn-lt"/>
                <a:ea typeface="+mn-ea"/>
                <a:cs typeface="+mn-cs"/>
              </a:rPr>
              <a:t>Public health nurse plays an important role in detection and prevention of illnesses in the community. What I noticed in this community is that there are over twenty fast food restaurants within the 8 mile radius. Educating the community about obesity and the risks of consuming high fat foods is a high priority in this community. Implementing a farmer’s market which would be discounted to this community would help control obesity and decrease fast food intake. Health Risks that are possible health risks include numerous fast food restaurants, limited places for physical activity (parks, gym and bike lanes), limited access to medical centers and access to alcohol stores.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There are numerous fast food establishments and limited access for the community to participate in physical activity. In order to positively affect the nutrition, physical activity, and obesity health indicator, it is imperative to implement medical screening centers and activities to reach out and educate the community on health promotion.</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7C0851A-BE12-4F84-96B4-84708C26B741}" type="slidenum">
              <a:rPr lang="en-US" smtClean="0"/>
              <a:t>15</a:t>
            </a:fld>
            <a:endParaRPr lang="en-US"/>
          </a:p>
        </p:txBody>
      </p:sp>
    </p:spTree>
    <p:extLst>
      <p:ext uri="{BB962C8B-B14F-4D97-AF65-F5344CB8AC3E}">
        <p14:creationId xmlns:p14="http://schemas.microsoft.com/office/powerpoint/2010/main" val="3347747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city program supported by National Sheriff’s Association called ‘ Neighborhood Watch’ which </a:t>
            </a:r>
            <a:r>
              <a:rPr lang="en-US" sz="1200" b="0" i="0" kern="1200" dirty="0">
                <a:solidFill>
                  <a:schemeClr val="tx1"/>
                </a:solidFill>
                <a:effectLst/>
                <a:latin typeface="+mn-lt"/>
                <a:ea typeface="+mn-ea"/>
                <a:cs typeface="+mn-cs"/>
              </a:rPr>
              <a:t>embraces and strengthens many things such as watching out for each others' homes and working together to solve problems. The Neighborhood Watch groups get started because of incidents in the community that have caused concern - burglaries, acts of vandalism, auto thefts, or drug sales, for example.  This program helps in reducing these types of incidents. </a:t>
            </a:r>
          </a:p>
          <a:p>
            <a:r>
              <a:rPr lang="en-US" sz="1200" b="0" i="0" kern="1200" dirty="0">
                <a:solidFill>
                  <a:schemeClr val="tx1"/>
                </a:solidFill>
                <a:effectLst/>
                <a:latin typeface="+mn-lt"/>
                <a:ea typeface="+mn-ea"/>
                <a:cs typeface="+mn-cs"/>
              </a:rPr>
              <a:t>There are links and information for public to call or report any suspicious behaviors on </a:t>
            </a:r>
            <a:r>
              <a:rPr lang="en-US" sz="1200" b="0" i="0" u="sng" kern="1200" dirty="0">
                <a:solidFill>
                  <a:schemeClr val="tx1"/>
                </a:solidFill>
                <a:effectLst/>
                <a:latin typeface="+mn-lt"/>
                <a:ea typeface="+mn-ea"/>
                <a:cs typeface="+mn-cs"/>
              </a:rPr>
              <a:t>cityoflancaster.org</a:t>
            </a:r>
            <a:r>
              <a:rPr lang="en-US" sz="1200" b="0" i="0" kern="1200" dirty="0">
                <a:solidFill>
                  <a:schemeClr val="tx1"/>
                </a:solidFill>
                <a:effectLst/>
                <a:latin typeface="+mn-lt"/>
                <a:ea typeface="+mn-ea"/>
                <a:cs typeface="+mn-cs"/>
              </a:rPr>
              <a:t> website. It gives detailed information on when, how and whom to report any incident. </a:t>
            </a:r>
            <a:endParaRPr lang="en-US" dirty="0"/>
          </a:p>
        </p:txBody>
      </p:sp>
      <p:sp>
        <p:nvSpPr>
          <p:cNvPr id="4" name="Slide Number Placeholder 3"/>
          <p:cNvSpPr>
            <a:spLocks noGrp="1"/>
          </p:cNvSpPr>
          <p:nvPr>
            <p:ph type="sldNum" sz="quarter" idx="5"/>
          </p:nvPr>
        </p:nvSpPr>
        <p:spPr/>
        <p:txBody>
          <a:bodyPr/>
          <a:lstStyle/>
          <a:p>
            <a:fld id="{07C0851A-BE12-4F84-96B4-84708C26B741}" type="slidenum">
              <a:rPr lang="en-US" smtClean="0"/>
              <a:t>16</a:t>
            </a:fld>
            <a:endParaRPr lang="en-US"/>
          </a:p>
        </p:txBody>
      </p:sp>
    </p:spTree>
    <p:extLst>
      <p:ext uri="{BB962C8B-B14F-4D97-AF65-F5344CB8AC3E}">
        <p14:creationId xmlns:p14="http://schemas.microsoft.com/office/powerpoint/2010/main" val="1062987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p>
        </p:txBody>
      </p:sp>
      <p:sp>
        <p:nvSpPr>
          <p:cNvPr id="4" name="Slide Number Placeholder 3"/>
          <p:cNvSpPr>
            <a:spLocks noGrp="1"/>
          </p:cNvSpPr>
          <p:nvPr>
            <p:ph type="sldNum" sz="quarter" idx="5"/>
          </p:nvPr>
        </p:nvSpPr>
        <p:spPr/>
        <p:txBody>
          <a:bodyPr/>
          <a:lstStyle/>
          <a:p>
            <a:fld id="{07C0851A-BE12-4F84-96B4-84708C26B741}" type="slidenum">
              <a:rPr lang="en-US" smtClean="0"/>
              <a:t>17</a:t>
            </a:fld>
            <a:endParaRPr lang="en-US"/>
          </a:p>
        </p:txBody>
      </p:sp>
    </p:spTree>
    <p:extLst>
      <p:ext uri="{BB962C8B-B14F-4D97-AF65-F5344CB8AC3E}">
        <p14:creationId xmlns:p14="http://schemas.microsoft.com/office/powerpoint/2010/main" val="1412477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5/13/2019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5/13/2019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5/13/2019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hyperlink" Target="http://www.healthypeople.gov/2020/LHI/nutrition.aspx"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5F9E98A-4FF4-43D6-9C48-6DF0E7F2D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07A636-DC99-4588-80C4-9E069B97C3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 name="Title 1">
            <a:extLst>
              <a:ext uri="{FF2B5EF4-FFF2-40B4-BE49-F238E27FC236}">
                <a16:creationId xmlns:a16="http://schemas.microsoft.com/office/drawing/2014/main" id="{6D0BCB09-311C-436B-89FF-AA42247694FC}"/>
              </a:ext>
            </a:extLst>
          </p:cNvPr>
          <p:cNvSpPr>
            <a:spLocks noGrp="1"/>
          </p:cNvSpPr>
          <p:nvPr>
            <p:ph type="ctrTitle"/>
          </p:nvPr>
        </p:nvSpPr>
        <p:spPr>
          <a:xfrm>
            <a:off x="960933" y="960241"/>
            <a:ext cx="6849699" cy="4203872"/>
          </a:xfrm>
        </p:spPr>
        <p:txBody>
          <a:bodyPr anchor="ctr">
            <a:normAutofit/>
          </a:bodyPr>
          <a:lstStyle/>
          <a:p>
            <a:pPr algn="r"/>
            <a:r>
              <a:rPr lang="en-US" sz="5400"/>
              <a:t>Family and community assessment</a:t>
            </a:r>
          </a:p>
        </p:txBody>
      </p:sp>
      <p:sp>
        <p:nvSpPr>
          <p:cNvPr id="3" name="Subtitle 2">
            <a:extLst>
              <a:ext uri="{FF2B5EF4-FFF2-40B4-BE49-F238E27FC236}">
                <a16:creationId xmlns:a16="http://schemas.microsoft.com/office/drawing/2014/main" id="{2F5A2A8E-89F1-48E0-9E30-89662302E9E7}"/>
              </a:ext>
            </a:extLst>
          </p:cNvPr>
          <p:cNvSpPr>
            <a:spLocks noGrp="1"/>
          </p:cNvSpPr>
          <p:nvPr>
            <p:ph type="subTitle" idx="1"/>
          </p:nvPr>
        </p:nvSpPr>
        <p:spPr>
          <a:xfrm>
            <a:off x="8453071" y="964028"/>
            <a:ext cx="2770873" cy="4196299"/>
          </a:xfrm>
        </p:spPr>
        <p:txBody>
          <a:bodyPr anchor="ctr">
            <a:normAutofit/>
          </a:bodyPr>
          <a:lstStyle/>
          <a:p>
            <a:r>
              <a:rPr lang="en-US" dirty="0"/>
              <a:t>Sonia </a:t>
            </a:r>
            <a:r>
              <a:rPr lang="en-US" dirty="0" err="1"/>
              <a:t>verma</a:t>
            </a:r>
            <a:endParaRPr lang="en-US" dirty="0"/>
          </a:p>
          <a:p>
            <a:r>
              <a:rPr lang="en-US" dirty="0" err="1"/>
              <a:t>Nsg</a:t>
            </a:r>
            <a:r>
              <a:rPr lang="en-US" dirty="0"/>
              <a:t>/482ca</a:t>
            </a:r>
          </a:p>
          <a:p>
            <a:r>
              <a:rPr lang="en-US" dirty="0"/>
              <a:t>Pamela card</a:t>
            </a:r>
          </a:p>
          <a:p>
            <a:r>
              <a:rPr lang="en-US" dirty="0"/>
              <a:t>May 13, 2019</a:t>
            </a:r>
          </a:p>
          <a:p>
            <a:endParaRPr lang="en-US" dirty="0"/>
          </a:p>
        </p:txBody>
      </p:sp>
      <p:cxnSp>
        <p:nvCxnSpPr>
          <p:cNvPr id="12" name="Straight Connector 11">
            <a:extLst>
              <a:ext uri="{FF2B5EF4-FFF2-40B4-BE49-F238E27FC236}">
                <a16:creationId xmlns:a16="http://schemas.microsoft.com/office/drawing/2014/main" id="{0F2BAA51-3181-4303-929A-FCD9C33F89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7685" y="1328764"/>
            <a:ext cx="0" cy="346682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4ED6A5F-3B06-48C5-850F-8045C4DF69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C9A60B9D-8DAC-4DA9-88DE-9911621A2B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76448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9DA0-E11B-4F12-930A-E1E3C43A57E7}"/>
              </a:ext>
            </a:extLst>
          </p:cNvPr>
          <p:cNvSpPr>
            <a:spLocks noGrp="1"/>
          </p:cNvSpPr>
          <p:nvPr>
            <p:ph type="title"/>
          </p:nvPr>
        </p:nvSpPr>
        <p:spPr/>
        <p:txBody>
          <a:bodyPr/>
          <a:lstStyle/>
          <a:p>
            <a:r>
              <a:rPr lang="en-US" dirty="0"/>
              <a:t>Indian community</a:t>
            </a:r>
          </a:p>
        </p:txBody>
      </p:sp>
      <p:sp>
        <p:nvSpPr>
          <p:cNvPr id="3" name="Content Placeholder 2">
            <a:extLst>
              <a:ext uri="{FF2B5EF4-FFF2-40B4-BE49-F238E27FC236}">
                <a16:creationId xmlns:a16="http://schemas.microsoft.com/office/drawing/2014/main" id="{C5A258CD-8AEB-4E6E-B1B6-6F14265149E3}"/>
              </a:ext>
            </a:extLst>
          </p:cNvPr>
          <p:cNvSpPr>
            <a:spLocks noGrp="1"/>
          </p:cNvSpPr>
          <p:nvPr>
            <p:ph idx="1"/>
          </p:nvPr>
        </p:nvSpPr>
        <p:spPr/>
        <p:txBody>
          <a:bodyPr>
            <a:normAutofit fontScale="92500" lnSpcReduction="10000"/>
          </a:bodyPr>
          <a:lstStyle/>
          <a:p>
            <a:r>
              <a:rPr lang="en-US" dirty="0"/>
              <a:t>The basis for customs is the religious system </a:t>
            </a:r>
          </a:p>
          <a:p>
            <a:r>
              <a:rPr lang="en-US" dirty="0"/>
              <a:t>All living things have a soul</a:t>
            </a:r>
          </a:p>
          <a:p>
            <a:r>
              <a:rPr lang="en-US" dirty="0"/>
              <a:t>Belief in rebirth and karma </a:t>
            </a:r>
          </a:p>
          <a:p>
            <a:r>
              <a:rPr lang="en-US" dirty="0"/>
              <a:t>The next birth is based on actions in the present life – encouraged to do good in order to have a second birth as a human being</a:t>
            </a:r>
          </a:p>
          <a:p>
            <a:r>
              <a:rPr lang="en-US" dirty="0"/>
              <a:t>Every day starts with praise directed to God </a:t>
            </a:r>
          </a:p>
          <a:p>
            <a:r>
              <a:rPr lang="en-US" dirty="0"/>
              <a:t>In God’s eyes, all religions and all humans are equal</a:t>
            </a:r>
          </a:p>
          <a:p>
            <a:r>
              <a:rPr lang="en-US" dirty="0"/>
              <a:t>Hinduism and Sikhism share many beliefs</a:t>
            </a:r>
          </a:p>
          <a:p>
            <a:endParaRPr lang="en-US" dirty="0"/>
          </a:p>
        </p:txBody>
      </p:sp>
    </p:spTree>
    <p:extLst>
      <p:ext uri="{BB962C8B-B14F-4D97-AF65-F5344CB8AC3E}">
        <p14:creationId xmlns:p14="http://schemas.microsoft.com/office/powerpoint/2010/main" val="1202560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036743-4980-47DC-8035-9B930EA5049F}"/>
              </a:ext>
            </a:extLst>
          </p:cNvPr>
          <p:cNvSpPr/>
          <p:nvPr/>
        </p:nvSpPr>
        <p:spPr>
          <a:xfrm>
            <a:off x="4603956" y="1483524"/>
            <a:ext cx="816236" cy="7615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JF</a:t>
            </a:r>
          </a:p>
        </p:txBody>
      </p:sp>
      <p:sp>
        <p:nvSpPr>
          <p:cNvPr id="3" name="Oval 2">
            <a:extLst>
              <a:ext uri="{FF2B5EF4-FFF2-40B4-BE49-F238E27FC236}">
                <a16:creationId xmlns:a16="http://schemas.microsoft.com/office/drawing/2014/main" id="{85FE2CFE-3151-4176-9A1D-6B1307888594}"/>
              </a:ext>
            </a:extLst>
          </p:cNvPr>
          <p:cNvSpPr/>
          <p:nvPr/>
        </p:nvSpPr>
        <p:spPr>
          <a:xfrm>
            <a:off x="7858906" y="1386566"/>
            <a:ext cx="874264" cy="95548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KF</a:t>
            </a:r>
          </a:p>
        </p:txBody>
      </p:sp>
      <p:sp>
        <p:nvSpPr>
          <p:cNvPr id="4" name="Oval 3">
            <a:extLst>
              <a:ext uri="{FF2B5EF4-FFF2-40B4-BE49-F238E27FC236}">
                <a16:creationId xmlns:a16="http://schemas.microsoft.com/office/drawing/2014/main" id="{5FA8A4B0-931D-42A8-9A04-C2EB7133DDAD}"/>
              </a:ext>
            </a:extLst>
          </p:cNvPr>
          <p:cNvSpPr/>
          <p:nvPr/>
        </p:nvSpPr>
        <p:spPr>
          <a:xfrm>
            <a:off x="4910581" y="5125106"/>
            <a:ext cx="816236" cy="8583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SF</a:t>
            </a:r>
          </a:p>
        </p:txBody>
      </p:sp>
      <p:sp>
        <p:nvSpPr>
          <p:cNvPr id="5" name="Oval 4">
            <a:extLst>
              <a:ext uri="{FF2B5EF4-FFF2-40B4-BE49-F238E27FC236}">
                <a16:creationId xmlns:a16="http://schemas.microsoft.com/office/drawing/2014/main" id="{1DF328AA-B923-41DB-B68A-04886DEF7514}"/>
              </a:ext>
            </a:extLst>
          </p:cNvPr>
          <p:cNvSpPr/>
          <p:nvPr/>
        </p:nvSpPr>
        <p:spPr>
          <a:xfrm>
            <a:off x="2691968" y="3290806"/>
            <a:ext cx="816236" cy="9219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SF</a:t>
            </a:r>
          </a:p>
        </p:txBody>
      </p:sp>
      <p:sp>
        <p:nvSpPr>
          <p:cNvPr id="6" name="Oval 5">
            <a:extLst>
              <a:ext uri="{FF2B5EF4-FFF2-40B4-BE49-F238E27FC236}">
                <a16:creationId xmlns:a16="http://schemas.microsoft.com/office/drawing/2014/main" id="{DAD726FA-3211-426E-80BB-887F1F176873}"/>
              </a:ext>
            </a:extLst>
          </p:cNvPr>
          <p:cNvSpPr/>
          <p:nvPr/>
        </p:nvSpPr>
        <p:spPr>
          <a:xfrm>
            <a:off x="2621827" y="5212133"/>
            <a:ext cx="816236" cy="8348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RF</a:t>
            </a:r>
          </a:p>
        </p:txBody>
      </p:sp>
      <p:cxnSp>
        <p:nvCxnSpPr>
          <p:cNvPr id="7" name="Straight Connector 6">
            <a:extLst>
              <a:ext uri="{FF2B5EF4-FFF2-40B4-BE49-F238E27FC236}">
                <a16:creationId xmlns:a16="http://schemas.microsoft.com/office/drawing/2014/main" id="{CD4F461A-A08B-4CF9-AE77-4DE5E9557DDE}"/>
              </a:ext>
            </a:extLst>
          </p:cNvPr>
          <p:cNvCxnSpPr>
            <a:cxnSpLocks/>
            <a:stCxn id="2" idx="3"/>
            <a:endCxn id="3" idx="2"/>
          </p:cNvCxnSpPr>
          <p:nvPr/>
        </p:nvCxnSpPr>
        <p:spPr>
          <a:xfrm flipV="1">
            <a:off x="5420192" y="1864309"/>
            <a:ext cx="2438714" cy="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C264D9C-3EF7-4998-88CE-D703777634A3}"/>
              </a:ext>
            </a:extLst>
          </p:cNvPr>
          <p:cNvCxnSpPr>
            <a:cxnSpLocks/>
          </p:cNvCxnSpPr>
          <p:nvPr/>
        </p:nvCxnSpPr>
        <p:spPr>
          <a:xfrm>
            <a:off x="6697326" y="1864313"/>
            <a:ext cx="0" cy="797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6348FE0-E42C-44BE-BBF3-D3D932CD88D8}"/>
              </a:ext>
            </a:extLst>
          </p:cNvPr>
          <p:cNvCxnSpPr>
            <a:cxnSpLocks/>
          </p:cNvCxnSpPr>
          <p:nvPr/>
        </p:nvCxnSpPr>
        <p:spPr>
          <a:xfrm>
            <a:off x="6697326" y="2661920"/>
            <a:ext cx="1340196" cy="8841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C061450-57D9-43C0-AC9D-260253D91013}"/>
              </a:ext>
            </a:extLst>
          </p:cNvPr>
          <p:cNvCxnSpPr>
            <a:cxnSpLocks/>
          </p:cNvCxnSpPr>
          <p:nvPr/>
        </p:nvCxnSpPr>
        <p:spPr>
          <a:xfrm flipH="1">
            <a:off x="5570977" y="2661920"/>
            <a:ext cx="1126349" cy="9986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E00BB84-C216-4A32-A328-986E40086EC7}"/>
              </a:ext>
            </a:extLst>
          </p:cNvPr>
          <p:cNvSpPr/>
          <p:nvPr/>
        </p:nvSpPr>
        <p:spPr>
          <a:xfrm>
            <a:off x="4745964" y="3355688"/>
            <a:ext cx="1145470" cy="7921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AF</a:t>
            </a:r>
          </a:p>
        </p:txBody>
      </p:sp>
      <p:sp>
        <p:nvSpPr>
          <p:cNvPr id="12" name="Rectangle 11">
            <a:extLst>
              <a:ext uri="{FF2B5EF4-FFF2-40B4-BE49-F238E27FC236}">
                <a16:creationId xmlns:a16="http://schemas.microsoft.com/office/drawing/2014/main" id="{0C41EB01-E82A-44BA-98F2-FC41E69D26C3}"/>
              </a:ext>
            </a:extLst>
          </p:cNvPr>
          <p:cNvSpPr/>
          <p:nvPr/>
        </p:nvSpPr>
        <p:spPr>
          <a:xfrm>
            <a:off x="7701506" y="3278727"/>
            <a:ext cx="1145470" cy="7921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DF</a:t>
            </a:r>
          </a:p>
        </p:txBody>
      </p:sp>
      <p:cxnSp>
        <p:nvCxnSpPr>
          <p:cNvPr id="13" name="Straight Connector 12">
            <a:extLst>
              <a:ext uri="{FF2B5EF4-FFF2-40B4-BE49-F238E27FC236}">
                <a16:creationId xmlns:a16="http://schemas.microsoft.com/office/drawing/2014/main" id="{916E5FD2-B4CB-4EB0-BDEB-B5F5563ABCB1}"/>
              </a:ext>
            </a:extLst>
          </p:cNvPr>
          <p:cNvCxnSpPr>
            <a:cxnSpLocks/>
            <a:endCxn id="11" idx="1"/>
          </p:cNvCxnSpPr>
          <p:nvPr/>
        </p:nvCxnSpPr>
        <p:spPr>
          <a:xfrm>
            <a:off x="3191872" y="3738720"/>
            <a:ext cx="1554092" cy="1304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0A79794-ADF2-4ADA-8AD0-54752FF1F9FD}"/>
              </a:ext>
            </a:extLst>
          </p:cNvPr>
          <p:cNvCxnSpPr>
            <a:cxnSpLocks/>
          </p:cNvCxnSpPr>
          <p:nvPr/>
        </p:nvCxnSpPr>
        <p:spPr>
          <a:xfrm>
            <a:off x="4096747" y="3751767"/>
            <a:ext cx="0" cy="799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23DBBF8-DEA1-49CC-81D2-1375C59F66F7}"/>
              </a:ext>
            </a:extLst>
          </p:cNvPr>
          <p:cNvCxnSpPr>
            <a:cxnSpLocks/>
          </p:cNvCxnSpPr>
          <p:nvPr/>
        </p:nvCxnSpPr>
        <p:spPr>
          <a:xfrm flipH="1">
            <a:off x="3029108" y="4564727"/>
            <a:ext cx="1067639" cy="986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ECB3434-4C18-4D1A-90EF-3017F775524C}"/>
              </a:ext>
            </a:extLst>
          </p:cNvPr>
          <p:cNvCxnSpPr>
            <a:cxnSpLocks/>
          </p:cNvCxnSpPr>
          <p:nvPr/>
        </p:nvCxnSpPr>
        <p:spPr>
          <a:xfrm>
            <a:off x="4096747" y="4564727"/>
            <a:ext cx="1340196" cy="8583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CDA710F-6635-4BC7-9884-1CF5D83564E1}"/>
              </a:ext>
            </a:extLst>
          </p:cNvPr>
          <p:cNvSpPr txBox="1"/>
          <p:nvPr/>
        </p:nvSpPr>
        <p:spPr>
          <a:xfrm>
            <a:off x="2935110" y="440206"/>
            <a:ext cx="7139689" cy="675925"/>
          </a:xfrm>
          <a:prstGeom prst="rect">
            <a:avLst/>
          </a:prstGeom>
          <a:noFill/>
        </p:spPr>
        <p:txBody>
          <a:bodyPr wrap="square" rtlCol="0">
            <a:spAutoFit/>
          </a:bodyPr>
          <a:lstStyle/>
          <a:p>
            <a:pPr algn="ctr"/>
            <a:r>
              <a:rPr lang="en-US" sz="2400" b="1" dirty="0"/>
              <a:t>FAMILY GENOGRAM</a:t>
            </a:r>
          </a:p>
        </p:txBody>
      </p:sp>
      <p:cxnSp>
        <p:nvCxnSpPr>
          <p:cNvPr id="37" name="Straight Connector 36">
            <a:extLst>
              <a:ext uri="{FF2B5EF4-FFF2-40B4-BE49-F238E27FC236}">
                <a16:creationId xmlns:a16="http://schemas.microsoft.com/office/drawing/2014/main" id="{9FCD9C36-C12D-47AC-82A6-F1E5AF9EC50C}"/>
              </a:ext>
            </a:extLst>
          </p:cNvPr>
          <p:cNvCxnSpPr/>
          <p:nvPr/>
        </p:nvCxnSpPr>
        <p:spPr>
          <a:xfrm>
            <a:off x="4611416" y="1498057"/>
            <a:ext cx="828483" cy="734821"/>
          </a:xfrm>
          <a:prstGeom prst="line">
            <a:avLst/>
          </a:prstGeom>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551905F6-0078-40EC-8795-8B711757B7FE}"/>
              </a:ext>
            </a:extLst>
          </p:cNvPr>
          <p:cNvCxnSpPr>
            <a:cxnSpLocks/>
          </p:cNvCxnSpPr>
          <p:nvPr/>
        </p:nvCxnSpPr>
        <p:spPr>
          <a:xfrm flipH="1">
            <a:off x="4621506" y="1474500"/>
            <a:ext cx="806146" cy="783649"/>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87840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3B049AA9-9461-489A-AD88-B08C7DD59AE8}"/>
              </a:ext>
            </a:extLst>
          </p:cNvPr>
          <p:cNvSpPr/>
          <p:nvPr/>
        </p:nvSpPr>
        <p:spPr>
          <a:xfrm>
            <a:off x="5036360" y="2344303"/>
            <a:ext cx="2800478" cy="1730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FLORA FAMILY</a:t>
            </a:r>
          </a:p>
        </p:txBody>
      </p:sp>
      <p:cxnSp>
        <p:nvCxnSpPr>
          <p:cNvPr id="8" name="Straight Connector 7">
            <a:extLst>
              <a:ext uri="{FF2B5EF4-FFF2-40B4-BE49-F238E27FC236}">
                <a16:creationId xmlns:a16="http://schemas.microsoft.com/office/drawing/2014/main" id="{2B3E5AF7-3761-400C-BFE7-93ACB517FE1A}"/>
              </a:ext>
            </a:extLst>
          </p:cNvPr>
          <p:cNvCxnSpPr>
            <a:cxnSpLocks/>
          </p:cNvCxnSpPr>
          <p:nvPr/>
        </p:nvCxnSpPr>
        <p:spPr>
          <a:xfrm>
            <a:off x="3270975" y="1699927"/>
            <a:ext cx="2178604" cy="118749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AA38F22-9A84-45C1-AF42-2ED1B91BE417}"/>
              </a:ext>
            </a:extLst>
          </p:cNvPr>
          <p:cNvCxnSpPr>
            <a:cxnSpLocks/>
          </p:cNvCxnSpPr>
          <p:nvPr/>
        </p:nvCxnSpPr>
        <p:spPr>
          <a:xfrm flipV="1">
            <a:off x="7628183" y="1699927"/>
            <a:ext cx="1840054" cy="1187495"/>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85C673-AE0D-4E85-9A0F-43155774718F}"/>
              </a:ext>
            </a:extLst>
          </p:cNvPr>
          <p:cNvCxnSpPr>
            <a:cxnSpLocks/>
          </p:cNvCxnSpPr>
          <p:nvPr/>
        </p:nvCxnSpPr>
        <p:spPr>
          <a:xfrm flipV="1">
            <a:off x="3440763" y="3582425"/>
            <a:ext cx="2377031" cy="13956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1ACE16-5B9D-4EDD-99D9-EEC559FF310C}"/>
              </a:ext>
            </a:extLst>
          </p:cNvPr>
          <p:cNvCxnSpPr>
            <a:cxnSpLocks/>
          </p:cNvCxnSpPr>
          <p:nvPr/>
        </p:nvCxnSpPr>
        <p:spPr>
          <a:xfrm>
            <a:off x="7155641" y="3582425"/>
            <a:ext cx="2356574" cy="1265738"/>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9FB54D12-248D-425D-A0C5-50E3BE93DEAD}"/>
              </a:ext>
            </a:extLst>
          </p:cNvPr>
          <p:cNvSpPr txBox="1"/>
          <p:nvPr/>
        </p:nvSpPr>
        <p:spPr>
          <a:xfrm>
            <a:off x="3082266" y="419868"/>
            <a:ext cx="6646276" cy="707886"/>
          </a:xfrm>
          <a:prstGeom prst="rect">
            <a:avLst/>
          </a:prstGeom>
          <a:noFill/>
        </p:spPr>
        <p:txBody>
          <a:bodyPr wrap="square" rtlCol="0">
            <a:spAutoFit/>
          </a:bodyPr>
          <a:lstStyle/>
          <a:p>
            <a:pPr algn="ctr"/>
            <a:r>
              <a:rPr lang="en-US" sz="4000" b="1" dirty="0"/>
              <a:t>ECOMAP</a:t>
            </a:r>
          </a:p>
        </p:txBody>
      </p:sp>
      <p:sp>
        <p:nvSpPr>
          <p:cNvPr id="23" name="Oval 22">
            <a:extLst>
              <a:ext uri="{FF2B5EF4-FFF2-40B4-BE49-F238E27FC236}">
                <a16:creationId xmlns:a16="http://schemas.microsoft.com/office/drawing/2014/main" id="{A2BE1680-009F-4130-B5A3-21938D02231E}"/>
              </a:ext>
            </a:extLst>
          </p:cNvPr>
          <p:cNvSpPr/>
          <p:nvPr/>
        </p:nvSpPr>
        <p:spPr>
          <a:xfrm>
            <a:off x="745635" y="4266437"/>
            <a:ext cx="2800478" cy="1730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EDUCATION AND SOCIAL SUPPORT</a:t>
            </a:r>
          </a:p>
        </p:txBody>
      </p:sp>
      <p:sp>
        <p:nvSpPr>
          <p:cNvPr id="24" name="Oval 23">
            <a:extLst>
              <a:ext uri="{FF2B5EF4-FFF2-40B4-BE49-F238E27FC236}">
                <a16:creationId xmlns:a16="http://schemas.microsoft.com/office/drawing/2014/main" id="{6E2ADDB4-7283-4037-98BD-110AE87E5C65}"/>
              </a:ext>
            </a:extLst>
          </p:cNvPr>
          <p:cNvSpPr/>
          <p:nvPr/>
        </p:nvSpPr>
        <p:spPr>
          <a:xfrm>
            <a:off x="1063219" y="1084190"/>
            <a:ext cx="2800478" cy="1730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EXTENDED FAMILY SUPPORT</a:t>
            </a:r>
          </a:p>
        </p:txBody>
      </p:sp>
      <p:sp>
        <p:nvSpPr>
          <p:cNvPr id="25" name="Oval 24">
            <a:extLst>
              <a:ext uri="{FF2B5EF4-FFF2-40B4-BE49-F238E27FC236}">
                <a16:creationId xmlns:a16="http://schemas.microsoft.com/office/drawing/2014/main" id="{F3F41BDC-E972-445C-8866-32D171272A95}"/>
              </a:ext>
            </a:extLst>
          </p:cNvPr>
          <p:cNvSpPr/>
          <p:nvPr/>
        </p:nvSpPr>
        <p:spPr>
          <a:xfrm>
            <a:off x="8907729" y="4266436"/>
            <a:ext cx="2800478" cy="1730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MEDICAL AND HEALTH SERVICES</a:t>
            </a:r>
          </a:p>
        </p:txBody>
      </p:sp>
      <p:sp>
        <p:nvSpPr>
          <p:cNvPr id="26" name="Oval 25">
            <a:extLst>
              <a:ext uri="{FF2B5EF4-FFF2-40B4-BE49-F238E27FC236}">
                <a16:creationId xmlns:a16="http://schemas.microsoft.com/office/drawing/2014/main" id="{DA65193A-0BEB-46F6-9FC1-4E42DF717FB3}"/>
              </a:ext>
            </a:extLst>
          </p:cNvPr>
          <p:cNvSpPr/>
          <p:nvPr/>
        </p:nvSpPr>
        <p:spPr>
          <a:xfrm>
            <a:off x="9009501" y="1084189"/>
            <a:ext cx="2800478" cy="17306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INDIAN COMMUNITY STRESSFUL</a:t>
            </a:r>
          </a:p>
        </p:txBody>
      </p:sp>
      <p:cxnSp>
        <p:nvCxnSpPr>
          <p:cNvPr id="28" name="Straight Connector 27">
            <a:extLst>
              <a:ext uri="{FF2B5EF4-FFF2-40B4-BE49-F238E27FC236}">
                <a16:creationId xmlns:a16="http://schemas.microsoft.com/office/drawing/2014/main" id="{D2249699-E1AD-44EA-B819-B422FE1E1133}"/>
              </a:ext>
            </a:extLst>
          </p:cNvPr>
          <p:cNvCxnSpPr>
            <a:cxnSpLocks/>
          </p:cNvCxnSpPr>
          <p:nvPr/>
        </p:nvCxnSpPr>
        <p:spPr>
          <a:xfrm>
            <a:off x="7757058" y="2552956"/>
            <a:ext cx="257750" cy="334466"/>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ABA3223-3DAA-465D-A0DD-962DD0555B69}"/>
              </a:ext>
            </a:extLst>
          </p:cNvPr>
          <p:cNvCxnSpPr>
            <a:cxnSpLocks/>
          </p:cNvCxnSpPr>
          <p:nvPr/>
        </p:nvCxnSpPr>
        <p:spPr>
          <a:xfrm>
            <a:off x="8168616" y="2321549"/>
            <a:ext cx="257750" cy="33446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79BC332-4CF6-48F4-A10F-2C1A67484B07}"/>
              </a:ext>
            </a:extLst>
          </p:cNvPr>
          <p:cNvCxnSpPr>
            <a:cxnSpLocks/>
          </p:cNvCxnSpPr>
          <p:nvPr/>
        </p:nvCxnSpPr>
        <p:spPr>
          <a:xfrm>
            <a:off x="7947559" y="2437253"/>
            <a:ext cx="257750" cy="33446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47BAF80-8407-4899-8143-518A2723255D}"/>
              </a:ext>
            </a:extLst>
          </p:cNvPr>
          <p:cNvCxnSpPr>
            <a:cxnSpLocks/>
          </p:cNvCxnSpPr>
          <p:nvPr/>
        </p:nvCxnSpPr>
        <p:spPr>
          <a:xfrm>
            <a:off x="8368001" y="2198438"/>
            <a:ext cx="257750" cy="334466"/>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6A28525-C672-4AB8-A462-CD03696D30E1}"/>
              </a:ext>
            </a:extLst>
          </p:cNvPr>
          <p:cNvCxnSpPr>
            <a:cxnSpLocks/>
          </p:cNvCxnSpPr>
          <p:nvPr/>
        </p:nvCxnSpPr>
        <p:spPr>
          <a:xfrm>
            <a:off x="8559876" y="2075327"/>
            <a:ext cx="257750" cy="33446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3355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14F5C-FEAC-489A-9D30-0B9C5179E0D1}"/>
              </a:ext>
            </a:extLst>
          </p:cNvPr>
          <p:cNvSpPr>
            <a:spLocks noGrp="1"/>
          </p:cNvSpPr>
          <p:nvPr>
            <p:ph type="title"/>
          </p:nvPr>
        </p:nvSpPr>
        <p:spPr>
          <a:xfrm>
            <a:off x="1451579" y="804519"/>
            <a:ext cx="9603275" cy="757581"/>
          </a:xfrm>
        </p:spPr>
        <p:txBody>
          <a:bodyPr/>
          <a:lstStyle/>
          <a:p>
            <a:r>
              <a:rPr lang="en-US" dirty="0"/>
              <a:t>Health beliefs in Indian community</a:t>
            </a:r>
          </a:p>
        </p:txBody>
      </p:sp>
      <p:sp>
        <p:nvSpPr>
          <p:cNvPr id="3" name="Content Placeholder 2">
            <a:extLst>
              <a:ext uri="{FF2B5EF4-FFF2-40B4-BE49-F238E27FC236}">
                <a16:creationId xmlns:a16="http://schemas.microsoft.com/office/drawing/2014/main" id="{D1D35781-6EC7-4AA4-928D-D15B28D5C604}"/>
              </a:ext>
            </a:extLst>
          </p:cNvPr>
          <p:cNvSpPr>
            <a:spLocks noGrp="1"/>
          </p:cNvSpPr>
          <p:nvPr>
            <p:ph idx="1"/>
          </p:nvPr>
        </p:nvSpPr>
        <p:spPr>
          <a:xfrm>
            <a:off x="1451579" y="1949450"/>
            <a:ext cx="9603275" cy="3779405"/>
          </a:xfrm>
        </p:spPr>
        <p:txBody>
          <a:bodyPr>
            <a:normAutofit fontScale="85000" lnSpcReduction="20000"/>
          </a:bodyPr>
          <a:lstStyle/>
          <a:p>
            <a:r>
              <a:rPr lang="en-US" dirty="0"/>
              <a:t>Illness may be a result of karma from past lives. </a:t>
            </a:r>
          </a:p>
          <a:p>
            <a:r>
              <a:rPr lang="en-US" dirty="0"/>
              <a:t>Cleanliness is extremely important when someone is sick. </a:t>
            </a:r>
          </a:p>
          <a:p>
            <a:r>
              <a:rPr lang="en-US" dirty="0"/>
              <a:t>Herbal therapy may be used and may include </a:t>
            </a:r>
            <a:r>
              <a:rPr lang="en-US" dirty="0" err="1"/>
              <a:t>methi</a:t>
            </a:r>
            <a:r>
              <a:rPr lang="en-US" dirty="0"/>
              <a:t>, honey and turmeric. </a:t>
            </a:r>
          </a:p>
          <a:p>
            <a:r>
              <a:rPr lang="en-US" dirty="0" err="1"/>
              <a:t>Methi</a:t>
            </a:r>
            <a:r>
              <a:rPr lang="en-US" dirty="0"/>
              <a:t> is a green leaf similar to parsley and is added to vegetables.  It is believed to be beneficial for the back, fibrous tissues, and uterine involution. </a:t>
            </a:r>
          </a:p>
          <a:p>
            <a:r>
              <a:rPr lang="en-US" dirty="0"/>
              <a:t>Honey is given to babies with water. </a:t>
            </a:r>
          </a:p>
          <a:p>
            <a:r>
              <a:rPr lang="en-US" dirty="0"/>
              <a:t>Turmeric in butter ghee heals open wounds. It is used to prevent and slow the growth of cancer. Turmeric in milk is considered to help internal wounds, such as bruising. </a:t>
            </a:r>
          </a:p>
          <a:p>
            <a:r>
              <a:rPr lang="en-US" dirty="0"/>
              <a:t>In India, medical services are paid for in cash; no health insurance.  </a:t>
            </a:r>
            <a:br>
              <a:rPr lang="en-US" dirty="0"/>
            </a:br>
            <a:r>
              <a:rPr lang="en-US" dirty="0"/>
              <a:t>People get regular vaccines, but do not have access to preventive measures and health screenings.  Many women are reluctant to get mammograms or colonoscopies.  They go to the doctor when they are sick.  </a:t>
            </a:r>
          </a:p>
          <a:p>
            <a:endParaRPr lang="en-US" dirty="0"/>
          </a:p>
        </p:txBody>
      </p:sp>
    </p:spTree>
    <p:extLst>
      <p:ext uri="{BB962C8B-B14F-4D97-AF65-F5344CB8AC3E}">
        <p14:creationId xmlns:p14="http://schemas.microsoft.com/office/powerpoint/2010/main" val="3917332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4827B-4C96-41C3-B877-71435E985483}"/>
              </a:ext>
            </a:extLst>
          </p:cNvPr>
          <p:cNvSpPr>
            <a:spLocks noGrp="1"/>
          </p:cNvSpPr>
          <p:nvPr>
            <p:ph type="title"/>
          </p:nvPr>
        </p:nvSpPr>
        <p:spPr/>
        <p:txBody>
          <a:bodyPr/>
          <a:lstStyle/>
          <a:p>
            <a:r>
              <a:rPr lang="en-US" dirty="0"/>
              <a:t>Death and dying</a:t>
            </a:r>
          </a:p>
        </p:txBody>
      </p:sp>
      <p:sp>
        <p:nvSpPr>
          <p:cNvPr id="3" name="Content Placeholder 2">
            <a:extLst>
              <a:ext uri="{FF2B5EF4-FFF2-40B4-BE49-F238E27FC236}">
                <a16:creationId xmlns:a16="http://schemas.microsoft.com/office/drawing/2014/main" id="{544C2442-B4A2-431A-8F3E-A5A738437799}"/>
              </a:ext>
            </a:extLst>
          </p:cNvPr>
          <p:cNvSpPr>
            <a:spLocks noGrp="1"/>
          </p:cNvSpPr>
          <p:nvPr>
            <p:ph idx="1"/>
          </p:nvPr>
        </p:nvSpPr>
        <p:spPr/>
        <p:txBody>
          <a:bodyPr/>
          <a:lstStyle/>
          <a:p>
            <a:r>
              <a:rPr lang="en-US" dirty="0"/>
              <a:t>Patients want to die at home, with the family present.  They may return to India. </a:t>
            </a:r>
          </a:p>
          <a:p>
            <a:r>
              <a:rPr lang="en-US" dirty="0"/>
              <a:t>Chanting, prayers and incense are used at the bedside. Special water which has been prayed over.  </a:t>
            </a:r>
          </a:p>
          <a:p>
            <a:r>
              <a:rPr lang="en-US" dirty="0"/>
              <a:t>Cremation is preferred and the ashes may be taken to Indian rivers for the last rituals. </a:t>
            </a:r>
          </a:p>
          <a:p>
            <a:r>
              <a:rPr lang="en-US" dirty="0"/>
              <a:t>Inheritance goes through the sons. The parents will live with the son and not the daughter.  Money will be spent on the daughter’s education. </a:t>
            </a:r>
          </a:p>
          <a:p>
            <a:endParaRPr lang="en-US" dirty="0"/>
          </a:p>
        </p:txBody>
      </p:sp>
    </p:spTree>
    <p:extLst>
      <p:ext uri="{BB962C8B-B14F-4D97-AF65-F5344CB8AC3E}">
        <p14:creationId xmlns:p14="http://schemas.microsoft.com/office/powerpoint/2010/main" val="2675180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EAE5-E471-4544-B289-CC9366E9B637}"/>
              </a:ext>
            </a:extLst>
          </p:cNvPr>
          <p:cNvSpPr>
            <a:spLocks noGrp="1"/>
          </p:cNvSpPr>
          <p:nvPr>
            <p:ph type="title"/>
          </p:nvPr>
        </p:nvSpPr>
        <p:spPr/>
        <p:txBody>
          <a:bodyPr/>
          <a:lstStyle/>
          <a:p>
            <a:r>
              <a:rPr lang="en-US" dirty="0"/>
              <a:t>Diet and nutrition</a:t>
            </a:r>
          </a:p>
        </p:txBody>
      </p:sp>
      <p:sp>
        <p:nvSpPr>
          <p:cNvPr id="3" name="Content Placeholder 2">
            <a:extLst>
              <a:ext uri="{FF2B5EF4-FFF2-40B4-BE49-F238E27FC236}">
                <a16:creationId xmlns:a16="http://schemas.microsoft.com/office/drawing/2014/main" id="{77F301F7-C291-4E61-ACA4-595F4BC6019E}"/>
              </a:ext>
            </a:extLst>
          </p:cNvPr>
          <p:cNvSpPr>
            <a:spLocks noGrp="1"/>
          </p:cNvSpPr>
          <p:nvPr>
            <p:ph idx="1"/>
          </p:nvPr>
        </p:nvSpPr>
        <p:spPr/>
        <p:txBody>
          <a:bodyPr>
            <a:normAutofit fontScale="85000" lnSpcReduction="10000"/>
          </a:bodyPr>
          <a:lstStyle/>
          <a:p>
            <a:r>
              <a:rPr lang="en-US" dirty="0"/>
              <a:t>Hindus and Sikhs are strict vegetarians and may feel spiritually polluted if they eat eggs, fish, or meat.  They may eat only food which they have prepared themselves to be sure that it is prepared according to religious guidelines. </a:t>
            </a:r>
          </a:p>
          <a:p>
            <a:r>
              <a:rPr lang="en-US" dirty="0"/>
              <a:t>Some people may add chicken or fish, so personal preferences are important to know.  Wheat flour is basic and is added to the everyday diet, such as tortillas or naan. </a:t>
            </a:r>
          </a:p>
          <a:p>
            <a:r>
              <a:rPr lang="en-US" dirty="0"/>
              <a:t>Diets may include non-saturated fats such as butter ghee and butter.</a:t>
            </a:r>
          </a:p>
          <a:p>
            <a:r>
              <a:rPr lang="en-US" dirty="0"/>
              <a:t>Children are fed frequently by their parents, related to the needs of a vegetarian diet.  They are encouraged to drink milk. </a:t>
            </a:r>
          </a:p>
          <a:p>
            <a:r>
              <a:rPr lang="en-US" dirty="0"/>
              <a:t>Usually men drink alcohol and smoke cigarettes.  It is not a respected practice for women.  If women drink, it would be very little. </a:t>
            </a:r>
          </a:p>
          <a:p>
            <a:endParaRPr lang="en-US" dirty="0"/>
          </a:p>
        </p:txBody>
      </p:sp>
    </p:spTree>
    <p:extLst>
      <p:ext uri="{BB962C8B-B14F-4D97-AF65-F5344CB8AC3E}">
        <p14:creationId xmlns:p14="http://schemas.microsoft.com/office/powerpoint/2010/main" val="174657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2F096-7233-4DF9-8715-9979D1A3E981}"/>
              </a:ext>
            </a:extLst>
          </p:cNvPr>
          <p:cNvSpPr>
            <a:spLocks noGrp="1"/>
          </p:cNvSpPr>
          <p:nvPr>
            <p:ph type="title"/>
          </p:nvPr>
        </p:nvSpPr>
        <p:spPr/>
        <p:txBody>
          <a:bodyPr/>
          <a:lstStyle/>
          <a:p>
            <a:r>
              <a:rPr lang="en-US" dirty="0"/>
              <a:t>Antelope valley community assessment</a:t>
            </a:r>
          </a:p>
        </p:txBody>
      </p:sp>
      <p:sp>
        <p:nvSpPr>
          <p:cNvPr id="3" name="Content Placeholder 2">
            <a:extLst>
              <a:ext uri="{FF2B5EF4-FFF2-40B4-BE49-F238E27FC236}">
                <a16:creationId xmlns:a16="http://schemas.microsoft.com/office/drawing/2014/main" id="{37CD4A57-FDF3-4A1E-8DB3-C51440E49280}"/>
              </a:ext>
            </a:extLst>
          </p:cNvPr>
          <p:cNvSpPr>
            <a:spLocks noGrp="1"/>
          </p:cNvSpPr>
          <p:nvPr>
            <p:ph idx="1"/>
          </p:nvPr>
        </p:nvSpPr>
        <p:spPr>
          <a:xfrm>
            <a:off x="1451579" y="2015732"/>
            <a:ext cx="3621163" cy="3450613"/>
          </a:xfrm>
        </p:spPr>
        <p:txBody>
          <a:bodyPr>
            <a:normAutofit/>
          </a:bodyPr>
          <a:lstStyle/>
          <a:p>
            <a:pPr fontAlgn="base"/>
            <a:r>
              <a:rPr lang="en-US" dirty="0"/>
              <a:t>Communities around Lancaster similar clinical site</a:t>
            </a:r>
          </a:p>
          <a:p>
            <a:pPr fontAlgn="base"/>
            <a:r>
              <a:rPr lang="en-US" dirty="0"/>
              <a:t>No obvious separations between communities</a:t>
            </a:r>
          </a:p>
          <a:p>
            <a:pPr fontAlgn="base"/>
            <a:r>
              <a:rPr lang="en-US" dirty="0"/>
              <a:t>Lancaster and Palmdale fairly similar</a:t>
            </a:r>
          </a:p>
          <a:p>
            <a:pPr fontAlgn="base"/>
            <a:r>
              <a:rPr lang="en-US" dirty="0"/>
              <a:t>More houses than apartments in Palmdale</a:t>
            </a:r>
          </a:p>
          <a:p>
            <a:endParaRPr lang="en-US" dirty="0"/>
          </a:p>
        </p:txBody>
      </p:sp>
      <p:pic>
        <p:nvPicPr>
          <p:cNvPr id="3074" name="Picture 2" descr="http://digital-desert.com/antelope-valley/antelope-valley-map-.gif">
            <a:extLst>
              <a:ext uri="{FF2B5EF4-FFF2-40B4-BE49-F238E27FC236}">
                <a16:creationId xmlns:a16="http://schemas.microsoft.com/office/drawing/2014/main" id="{575E62BB-569F-4BCD-8EB8-06674FDC9A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4400" y="1915886"/>
            <a:ext cx="5060454" cy="392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640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0141-784C-4E7B-8F56-4D07C30EF36A}"/>
              </a:ext>
            </a:extLst>
          </p:cNvPr>
          <p:cNvSpPr>
            <a:spLocks noGrp="1"/>
          </p:cNvSpPr>
          <p:nvPr>
            <p:ph type="title"/>
          </p:nvPr>
        </p:nvSpPr>
        <p:spPr>
          <a:xfrm>
            <a:off x="1451579" y="804520"/>
            <a:ext cx="9603275" cy="717476"/>
          </a:xfrm>
        </p:spPr>
        <p:txBody>
          <a:bodyPr/>
          <a:lstStyle/>
          <a:p>
            <a:r>
              <a:rPr lang="en-US" dirty="0"/>
              <a:t>Available resources in the community</a:t>
            </a:r>
          </a:p>
        </p:txBody>
      </p:sp>
      <p:sp>
        <p:nvSpPr>
          <p:cNvPr id="3" name="Content Placeholder 2">
            <a:extLst>
              <a:ext uri="{FF2B5EF4-FFF2-40B4-BE49-F238E27FC236}">
                <a16:creationId xmlns:a16="http://schemas.microsoft.com/office/drawing/2014/main" id="{40CF85DF-8499-4C1C-9B9C-43C6F770B469}"/>
              </a:ext>
            </a:extLst>
          </p:cNvPr>
          <p:cNvSpPr>
            <a:spLocks noGrp="1"/>
          </p:cNvSpPr>
          <p:nvPr>
            <p:ph idx="1"/>
          </p:nvPr>
        </p:nvSpPr>
        <p:spPr>
          <a:xfrm>
            <a:off x="1451579" y="2015732"/>
            <a:ext cx="4149805" cy="3450613"/>
          </a:xfrm>
        </p:spPr>
        <p:txBody>
          <a:bodyPr/>
          <a:lstStyle/>
          <a:p>
            <a:pPr fontAlgn="base"/>
            <a:r>
              <a:rPr lang="en-US" dirty="0"/>
              <a:t>community resource, is anything that can be used to improve the quality of community life.</a:t>
            </a:r>
          </a:p>
          <a:p>
            <a:r>
              <a:rPr lang="en-US" dirty="0"/>
              <a:t>Educational organization</a:t>
            </a:r>
          </a:p>
          <a:p>
            <a:r>
              <a:rPr lang="en-US" dirty="0"/>
              <a:t>Health care organization </a:t>
            </a:r>
          </a:p>
          <a:p>
            <a:pPr marL="0" indent="0">
              <a:buNone/>
            </a:pPr>
            <a:r>
              <a:rPr lang="en-US" dirty="0"/>
              <a:t>      (Neeley, 2017).</a:t>
            </a:r>
          </a:p>
        </p:txBody>
      </p:sp>
      <p:sp>
        <p:nvSpPr>
          <p:cNvPr id="4" name="Rectangle 3">
            <a:extLst>
              <a:ext uri="{FF2B5EF4-FFF2-40B4-BE49-F238E27FC236}">
                <a16:creationId xmlns:a16="http://schemas.microsoft.com/office/drawing/2014/main" id="{A7AF93BE-0274-48BA-8FCC-10294FB2A864}"/>
              </a:ext>
            </a:extLst>
          </p:cNvPr>
          <p:cNvSpPr/>
          <p:nvPr/>
        </p:nvSpPr>
        <p:spPr>
          <a:xfrm>
            <a:off x="5714999" y="2967335"/>
            <a:ext cx="4644189" cy="2031325"/>
          </a:xfrm>
          <a:prstGeom prst="rect">
            <a:avLst/>
          </a:prstGeom>
        </p:spPr>
        <p:txBody>
          <a:bodyPr wrap="square">
            <a:spAutoFit/>
          </a:bodyPr>
          <a:lstStyle/>
          <a:p>
            <a:pPr>
              <a:spcBef>
                <a:spcPts val="0"/>
              </a:spcBef>
              <a:spcAft>
                <a:spcPts val="0"/>
              </a:spcAft>
            </a:pPr>
            <a:endParaRPr lang="en-US" dirty="0"/>
          </a:p>
          <a:p>
            <a:pPr marL="742950" lvl="1" indent="-285750" fontAlgn="base">
              <a:buFont typeface="Arial" panose="020B0604020202020204" pitchFamily="34" charset="0"/>
              <a:buChar char="•"/>
            </a:pPr>
            <a:r>
              <a:rPr lang="en-US" dirty="0"/>
              <a:t>Religious and cultural organization </a:t>
            </a:r>
          </a:p>
          <a:p>
            <a:r>
              <a:rPr lang="en-US" dirty="0"/>
              <a:t>Grocery stores and food markets (Neeley, 2017).</a:t>
            </a:r>
          </a:p>
          <a:p>
            <a:pPr lvl="1" fontAlgn="base"/>
            <a:r>
              <a:rPr lang="en-US" dirty="0"/>
              <a:t>Religious and cultural organization </a:t>
            </a:r>
          </a:p>
          <a:p>
            <a:r>
              <a:rPr lang="en-US" dirty="0"/>
              <a:t>Grocery stores and food markets (Neeley, 2017).</a:t>
            </a:r>
          </a:p>
        </p:txBody>
      </p:sp>
      <p:pic>
        <p:nvPicPr>
          <p:cNvPr id="1026" name="Picture 2" descr="Image result for av hospital">
            <a:extLst>
              <a:ext uri="{FF2B5EF4-FFF2-40B4-BE49-F238E27FC236}">
                <a16:creationId xmlns:a16="http://schemas.microsoft.com/office/drawing/2014/main" id="{3FCE091E-8464-4268-A567-3EECEA923B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888207"/>
            <a:ext cx="2143125" cy="131219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hindu temple antelope valley">
            <a:extLst>
              <a:ext uri="{FF2B5EF4-FFF2-40B4-BE49-F238E27FC236}">
                <a16:creationId xmlns:a16="http://schemas.microsoft.com/office/drawing/2014/main" id="{87E120C9-45D5-48A1-876B-AD6A5F4E3D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7659" y="1839872"/>
            <a:ext cx="2143125" cy="1312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032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41" name="Rectangle 140">
            <a:extLst>
              <a:ext uri="{FF2B5EF4-FFF2-40B4-BE49-F238E27FC236}">
                <a16:creationId xmlns:a16="http://schemas.microsoft.com/office/drawing/2014/main" id="{905CFAD9-EABE-4F83-B098-604752164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43" name="Picture 142">
            <a:extLst>
              <a:ext uri="{FF2B5EF4-FFF2-40B4-BE49-F238E27FC236}">
                <a16:creationId xmlns:a16="http://schemas.microsoft.com/office/drawing/2014/main" id="{C99610E4-6194-4817-B152-498995E771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5" name="Straight Connector 144">
            <a:extLst>
              <a:ext uri="{FF2B5EF4-FFF2-40B4-BE49-F238E27FC236}">
                <a16:creationId xmlns:a16="http://schemas.microsoft.com/office/drawing/2014/main" id="{D885E9F4-7DB6-4B77-B1FF-80BFCE8127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DB639A2B-C30C-4F6F-B847-6960F3CF8A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49" name="Rectangle 148">
            <a:extLst>
              <a:ext uri="{FF2B5EF4-FFF2-40B4-BE49-F238E27FC236}">
                <a16:creationId xmlns:a16="http://schemas.microsoft.com/office/drawing/2014/main" id="{D9926FA0-8ED1-4F3A-B23B-FD94D82C7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150">
            <a:extLst>
              <a:ext uri="{FF2B5EF4-FFF2-40B4-BE49-F238E27FC236}">
                <a16:creationId xmlns:a16="http://schemas.microsoft.com/office/drawing/2014/main" id="{3A102CD9-C25A-4A86-B9D3-D7280D914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01BE36A6-7CF1-4137-9CF5-D933301F2748}"/>
              </a:ext>
            </a:extLst>
          </p:cNvPr>
          <p:cNvSpPr>
            <a:spLocks noGrp="1"/>
          </p:cNvSpPr>
          <p:nvPr>
            <p:ph type="title"/>
          </p:nvPr>
        </p:nvSpPr>
        <p:spPr>
          <a:xfrm>
            <a:off x="659301" y="1474969"/>
            <a:ext cx="2823919" cy="1868760"/>
          </a:xfrm>
        </p:spPr>
        <p:txBody>
          <a:bodyPr vert="horz" lIns="91440" tIns="45720" rIns="91440" bIns="0" rtlCol="0" anchor="b">
            <a:normAutofit/>
          </a:bodyPr>
          <a:lstStyle/>
          <a:p>
            <a:r>
              <a:rPr lang="en-US" sz="2800" dirty="0"/>
              <a:t>Recreational facilities</a:t>
            </a:r>
          </a:p>
        </p:txBody>
      </p:sp>
      <p:pic>
        <p:nvPicPr>
          <p:cNvPr id="6150" name="Picture 6" descr="Image result for churches in antelope valley">
            <a:extLst>
              <a:ext uri="{FF2B5EF4-FFF2-40B4-BE49-F238E27FC236}">
                <a16:creationId xmlns:a16="http://schemas.microsoft.com/office/drawing/2014/main" id="{18DBA181-A6D3-4AC6-8776-67A7B200E6A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172642" y="481108"/>
            <a:ext cx="3326824" cy="2491907"/>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s://lh6.googleusercontent.com/ylCpGHQNzsw2E-g2koReyl9DonwckpK1LRqropK6rPUCE_QPXYOW6UZefe2g_bKrgXzBv4lBH8eILERIKNNgMwIEDgojVnsCce9ZdeDbH1fBxaOtoV65ZlbwYhmwl7KrVEs4">
            <a:extLst>
              <a:ext uri="{FF2B5EF4-FFF2-40B4-BE49-F238E27FC236}">
                <a16:creationId xmlns:a16="http://schemas.microsoft.com/office/drawing/2014/main" id="{4BDB3DED-C55D-4D8E-9ED3-E49EA99E0BBE}"/>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tretch>
            <a:fillRect/>
          </a:stretch>
        </p:blipFill>
        <p:spPr bwMode="auto">
          <a:xfrm>
            <a:off x="8755473" y="481108"/>
            <a:ext cx="1868930" cy="2491907"/>
          </a:xfrm>
          <a:prstGeom prst="rect">
            <a:avLst/>
          </a:prstGeom>
          <a:noFill/>
          <a:extLst>
            <a:ext uri="{909E8E84-426E-40DD-AFC4-6F175D3DCCD1}">
              <a14:hiddenFill xmlns:a14="http://schemas.microsoft.com/office/drawing/2010/main">
                <a:solidFill>
                  <a:srgbClr val="FFFFFF"/>
                </a:solidFill>
              </a14:hiddenFill>
            </a:ext>
          </a:extLst>
        </p:spPr>
      </p:pic>
      <p:cxnSp>
        <p:nvCxnSpPr>
          <p:cNvPr id="153" name="Straight Connector 152">
            <a:extLst>
              <a:ext uri="{FF2B5EF4-FFF2-40B4-BE49-F238E27FC236}">
                <a16:creationId xmlns:a16="http://schemas.microsoft.com/office/drawing/2014/main" id="{90676B93-40FB-4FA7-8E89-C24B7B1F8F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148" name="Picture 4" descr="Related image">
            <a:extLst>
              <a:ext uri="{FF2B5EF4-FFF2-40B4-BE49-F238E27FC236}">
                <a16:creationId xmlns:a16="http://schemas.microsoft.com/office/drawing/2014/main" id="{CC7693DE-687D-4DDD-9036-244774D74069}"/>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155797" y="3137285"/>
            <a:ext cx="3360514" cy="2491907"/>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Image result for hindu temple in antelope valley">
            <a:extLst>
              <a:ext uri="{FF2B5EF4-FFF2-40B4-BE49-F238E27FC236}">
                <a16:creationId xmlns:a16="http://schemas.microsoft.com/office/drawing/2014/main" id="{2DADC8ED-EBB8-40AB-A68F-CED5059A43FE}"/>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8443681" y="3138486"/>
            <a:ext cx="2491907" cy="2491907"/>
          </a:xfrm>
          <a:prstGeom prst="rect">
            <a:avLst/>
          </a:prstGeom>
          <a:noFill/>
          <a:extLst>
            <a:ext uri="{909E8E84-426E-40DD-AFC4-6F175D3DCCD1}">
              <a14:hiddenFill xmlns:a14="http://schemas.microsoft.com/office/drawing/2010/main">
                <a:solidFill>
                  <a:srgbClr val="FFFFFF"/>
                </a:solidFill>
              </a14:hiddenFill>
            </a:ext>
          </a:extLst>
        </p:spPr>
      </p:pic>
      <p:pic>
        <p:nvPicPr>
          <p:cNvPr id="155" name="Picture 154">
            <a:extLst>
              <a:ext uri="{FF2B5EF4-FFF2-40B4-BE49-F238E27FC236}">
                <a16:creationId xmlns:a16="http://schemas.microsoft.com/office/drawing/2014/main" id="{3509D85C-1896-4695-A144-B562AFC58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57" name="Straight Connector 156">
            <a:extLst>
              <a:ext uri="{FF2B5EF4-FFF2-40B4-BE49-F238E27FC236}">
                <a16:creationId xmlns:a16="http://schemas.microsoft.com/office/drawing/2014/main" id="{6D9F55CD-CB1D-4CB9-98D3-2BC602BC430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084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891627F8-5621-455C-A982-804FB62947C7}"/>
              </a:ext>
            </a:extLst>
          </p:cNvPr>
          <p:cNvSpPr>
            <a:spLocks noGrp="1"/>
          </p:cNvSpPr>
          <p:nvPr>
            <p:ph type="title"/>
          </p:nvPr>
        </p:nvSpPr>
        <p:spPr>
          <a:xfrm>
            <a:off x="1451580" y="804520"/>
            <a:ext cx="4176511" cy="1049235"/>
          </a:xfrm>
        </p:spPr>
        <p:txBody>
          <a:bodyPr>
            <a:normAutofit/>
          </a:bodyPr>
          <a:lstStyle/>
          <a:p>
            <a:r>
              <a:rPr lang="en-US" dirty="0"/>
              <a:t>Public transportation</a:t>
            </a:r>
          </a:p>
        </p:txBody>
      </p:sp>
      <p:sp>
        <p:nvSpPr>
          <p:cNvPr id="75" name="Rectangle 74">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026D09E1-4B28-43AE-BB35-6CF7BD2A5918}"/>
              </a:ext>
            </a:extLst>
          </p:cNvPr>
          <p:cNvSpPr>
            <a:spLocks noGrp="1"/>
          </p:cNvSpPr>
          <p:nvPr>
            <p:ph idx="1"/>
          </p:nvPr>
        </p:nvSpPr>
        <p:spPr>
          <a:xfrm>
            <a:off x="1451581" y="2015732"/>
            <a:ext cx="4172212" cy="3450613"/>
          </a:xfrm>
        </p:spPr>
        <p:txBody>
          <a:bodyPr>
            <a:normAutofit/>
          </a:bodyPr>
          <a:lstStyle/>
          <a:p>
            <a:r>
              <a:rPr lang="en-US" dirty="0"/>
              <a:t>Antelope Valley Transit Authority</a:t>
            </a:r>
          </a:p>
          <a:p>
            <a:r>
              <a:rPr lang="en-US" dirty="0"/>
              <a:t>Metrolink</a:t>
            </a:r>
          </a:p>
          <a:p>
            <a:endParaRPr lang="en-US" dirty="0"/>
          </a:p>
        </p:txBody>
      </p:sp>
      <p:pic>
        <p:nvPicPr>
          <p:cNvPr id="77" name="Picture 76">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79" name="Straight Connector 78">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052" name="Picture 4" descr="Image result for avta">
            <a:extLst>
              <a:ext uri="{FF2B5EF4-FFF2-40B4-BE49-F238E27FC236}">
                <a16:creationId xmlns:a16="http://schemas.microsoft.com/office/drawing/2014/main" id="{D97561FB-B4B9-4508-8FA7-6679F462B2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4633" y="1346042"/>
            <a:ext cx="4901411" cy="2510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660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EED2B910-B28F-4A54-B17C-8B7E5893A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9" name="Straight Connector 138">
            <a:extLst>
              <a:ext uri="{FF2B5EF4-FFF2-40B4-BE49-F238E27FC236}">
                <a16:creationId xmlns:a16="http://schemas.microsoft.com/office/drawing/2014/main" id="{C545F118-1DF8-46A9-8A77-B3D9422CEA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8775"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C6461E39-6D1C-44E9-A3AE-9573EF4742BE}"/>
              </a:ext>
            </a:extLst>
          </p:cNvPr>
          <p:cNvSpPr>
            <a:spLocks noGrp="1"/>
          </p:cNvSpPr>
          <p:nvPr>
            <p:ph type="title"/>
          </p:nvPr>
        </p:nvSpPr>
        <p:spPr>
          <a:xfrm>
            <a:off x="5196457" y="804519"/>
            <a:ext cx="5550357" cy="1049235"/>
          </a:xfrm>
        </p:spPr>
        <p:txBody>
          <a:bodyPr>
            <a:normAutofit/>
          </a:bodyPr>
          <a:lstStyle/>
          <a:p>
            <a:r>
              <a:rPr lang="en-US" dirty="0"/>
              <a:t>Medical facilities</a:t>
            </a:r>
          </a:p>
        </p:txBody>
      </p:sp>
      <p:sp>
        <p:nvSpPr>
          <p:cNvPr id="141" name="Rectangle 140">
            <a:extLst>
              <a:ext uri="{FF2B5EF4-FFF2-40B4-BE49-F238E27FC236}">
                <a16:creationId xmlns:a16="http://schemas.microsoft.com/office/drawing/2014/main" id="{7CAB7D27-148D-4082-B160-72FAD580D6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5122" name="Picture 2" descr="Image result for av hospital">
            <a:extLst>
              <a:ext uri="{FF2B5EF4-FFF2-40B4-BE49-F238E27FC236}">
                <a16:creationId xmlns:a16="http://schemas.microsoft.com/office/drawing/2014/main" id="{4AF51448-6D15-4CCA-ADBC-7CC72563F0B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2239" y="500335"/>
            <a:ext cx="4074836" cy="245336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prmc">
            <a:extLst>
              <a:ext uri="{FF2B5EF4-FFF2-40B4-BE49-F238E27FC236}">
                <a16:creationId xmlns:a16="http://schemas.microsoft.com/office/drawing/2014/main" id="{9366F982-24F9-4747-8F7E-A23B8D26094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96593" y="3137516"/>
            <a:ext cx="3746128" cy="249287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E8EED36-590C-4E3C-87A9-2B837F1B4CE5}"/>
              </a:ext>
            </a:extLst>
          </p:cNvPr>
          <p:cNvSpPr>
            <a:spLocks noGrp="1"/>
          </p:cNvSpPr>
          <p:nvPr>
            <p:ph idx="1"/>
          </p:nvPr>
        </p:nvSpPr>
        <p:spPr>
          <a:xfrm>
            <a:off x="5196457" y="2015732"/>
            <a:ext cx="5550357" cy="3450613"/>
          </a:xfrm>
        </p:spPr>
        <p:txBody>
          <a:bodyPr>
            <a:normAutofit/>
          </a:bodyPr>
          <a:lstStyle/>
          <a:p>
            <a:r>
              <a:rPr lang="en-US" dirty="0"/>
              <a:t>Antelope valley Hospital (AVH)</a:t>
            </a:r>
          </a:p>
          <a:p>
            <a:r>
              <a:rPr lang="en-US" dirty="0"/>
              <a:t>Palmdale Regional Medical Center (PRMC)</a:t>
            </a:r>
          </a:p>
        </p:txBody>
      </p:sp>
      <p:pic>
        <p:nvPicPr>
          <p:cNvPr id="143" name="Picture 142">
            <a:extLst>
              <a:ext uri="{FF2B5EF4-FFF2-40B4-BE49-F238E27FC236}">
                <a16:creationId xmlns:a16="http://schemas.microsoft.com/office/drawing/2014/main" id="{CD88FC76-F691-462A-BCF9-0BA4F5DE6D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5" name="Straight Connector 144">
            <a:extLst>
              <a:ext uri="{FF2B5EF4-FFF2-40B4-BE49-F238E27FC236}">
                <a16:creationId xmlns:a16="http://schemas.microsoft.com/office/drawing/2014/main" id="{33204A7E-B7E9-42D0-9DC4-B82FDC8C4B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454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DC6F2-CC97-4A00-A326-4B3DDA1B09EA}"/>
              </a:ext>
            </a:extLst>
          </p:cNvPr>
          <p:cNvSpPr>
            <a:spLocks noGrp="1"/>
          </p:cNvSpPr>
          <p:nvPr>
            <p:ph type="title"/>
          </p:nvPr>
        </p:nvSpPr>
        <p:spPr>
          <a:xfrm>
            <a:off x="1451579" y="804519"/>
            <a:ext cx="9603275" cy="1049235"/>
          </a:xfrm>
        </p:spPr>
        <p:txBody>
          <a:bodyPr>
            <a:normAutofit/>
          </a:bodyPr>
          <a:lstStyle/>
          <a:p>
            <a:r>
              <a:rPr lang="en-US" dirty="0"/>
              <a:t>Elderly in the community</a:t>
            </a:r>
          </a:p>
        </p:txBody>
      </p:sp>
      <p:sp>
        <p:nvSpPr>
          <p:cNvPr id="3" name="Content Placeholder 2">
            <a:extLst>
              <a:ext uri="{FF2B5EF4-FFF2-40B4-BE49-F238E27FC236}">
                <a16:creationId xmlns:a16="http://schemas.microsoft.com/office/drawing/2014/main" id="{A304D3E9-B88B-4B0D-82CE-CF33D696525B}"/>
              </a:ext>
            </a:extLst>
          </p:cNvPr>
          <p:cNvSpPr>
            <a:spLocks noGrp="1"/>
          </p:cNvSpPr>
          <p:nvPr>
            <p:ph idx="1"/>
          </p:nvPr>
        </p:nvSpPr>
        <p:spPr>
          <a:xfrm>
            <a:off x="1451579" y="2015734"/>
            <a:ext cx="4162555" cy="3450613"/>
          </a:xfrm>
        </p:spPr>
        <p:txBody>
          <a:bodyPr>
            <a:normAutofit/>
          </a:bodyPr>
          <a:lstStyle/>
          <a:p>
            <a:r>
              <a:rPr lang="en-US" dirty="0"/>
              <a:t>Nursing Home and rehab centers in the community: </a:t>
            </a:r>
          </a:p>
          <a:p>
            <a:pPr fontAlgn="base"/>
            <a:r>
              <a:rPr lang="en-US" dirty="0"/>
              <a:t>Lancaster Health Care Center</a:t>
            </a:r>
          </a:p>
          <a:p>
            <a:pPr fontAlgn="base"/>
            <a:r>
              <a:rPr lang="en-US" dirty="0"/>
              <a:t>Ellison John Transitional Care Center</a:t>
            </a:r>
          </a:p>
          <a:p>
            <a:pPr fontAlgn="base"/>
            <a:r>
              <a:rPr lang="en-US" dirty="0"/>
              <a:t>Antelope Valley Day Care Center</a:t>
            </a:r>
          </a:p>
          <a:p>
            <a:endParaRPr lang="en-US" dirty="0"/>
          </a:p>
        </p:txBody>
      </p:sp>
      <p:pic>
        <p:nvPicPr>
          <p:cNvPr id="1026" name="Picture 2" descr="Image result for care center antelope valley">
            <a:extLst>
              <a:ext uri="{FF2B5EF4-FFF2-40B4-BE49-F238E27FC236}">
                <a16:creationId xmlns:a16="http://schemas.microsoft.com/office/drawing/2014/main" id="{CCA12D69-16F0-4710-B853-1C17C08D59A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71259" y="2015734"/>
            <a:ext cx="4606746" cy="3450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145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3CD2B-C8AB-48B8-A33E-C229C7DE30CA}"/>
              </a:ext>
            </a:extLst>
          </p:cNvPr>
          <p:cNvSpPr>
            <a:spLocks noGrp="1"/>
          </p:cNvSpPr>
          <p:nvPr>
            <p:ph type="title"/>
          </p:nvPr>
        </p:nvSpPr>
        <p:spPr/>
        <p:txBody>
          <a:bodyPr/>
          <a:lstStyle/>
          <a:p>
            <a:r>
              <a:rPr lang="en-US" dirty="0"/>
              <a:t>Public health problem</a:t>
            </a:r>
          </a:p>
        </p:txBody>
      </p:sp>
      <p:sp>
        <p:nvSpPr>
          <p:cNvPr id="3" name="Content Placeholder 2">
            <a:extLst>
              <a:ext uri="{FF2B5EF4-FFF2-40B4-BE49-F238E27FC236}">
                <a16:creationId xmlns:a16="http://schemas.microsoft.com/office/drawing/2014/main" id="{A91635D2-A09B-4311-9F28-1742165B2CC2}"/>
              </a:ext>
            </a:extLst>
          </p:cNvPr>
          <p:cNvSpPr>
            <a:spLocks noGrp="1"/>
          </p:cNvSpPr>
          <p:nvPr>
            <p:ph idx="1"/>
          </p:nvPr>
        </p:nvSpPr>
        <p:spPr>
          <a:xfrm>
            <a:off x="1759139" y="1955502"/>
            <a:ext cx="4734744" cy="3467719"/>
          </a:xfrm>
        </p:spPr>
        <p:txBody>
          <a:bodyPr/>
          <a:lstStyle/>
          <a:p>
            <a:pPr fontAlgn="base"/>
            <a:r>
              <a:rPr lang="en-US" dirty="0"/>
              <a:t>High risk groups at this community are teenagers </a:t>
            </a:r>
          </a:p>
          <a:p>
            <a:br>
              <a:rPr lang="en-US" dirty="0"/>
            </a:br>
            <a:br>
              <a:rPr lang="en-US" dirty="0"/>
            </a:br>
            <a:endParaRPr lang="en-US" dirty="0"/>
          </a:p>
        </p:txBody>
      </p:sp>
      <p:pic>
        <p:nvPicPr>
          <p:cNvPr id="2050" name="Picture 2" descr="https://lh3.googleusercontent.com/YQ_pvYa2gaWbzqZlU5o2KKA66lIsSMXbm89et3BwhYXSRV-IiD7k6RlcIf-yThclV73_5akVKJMdn3naKEgwGVh1HoimSKlT7p_M6iDgaSb9dLtCg1FZ587RZqd5mEEXbX2J">
            <a:extLst>
              <a:ext uri="{FF2B5EF4-FFF2-40B4-BE49-F238E27FC236}">
                <a16:creationId xmlns:a16="http://schemas.microsoft.com/office/drawing/2014/main" id="{33349C8B-EAF6-4BF7-9B21-8809B11461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124" y="2749104"/>
            <a:ext cx="2903028" cy="175171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0C516BE-A97D-4AE9-BEFD-84EA446F25AB}"/>
              </a:ext>
            </a:extLst>
          </p:cNvPr>
          <p:cNvSpPr/>
          <p:nvPr/>
        </p:nvSpPr>
        <p:spPr>
          <a:xfrm>
            <a:off x="6734802" y="2505671"/>
            <a:ext cx="4166817" cy="2123658"/>
          </a:xfrm>
          <a:prstGeom prst="rect">
            <a:avLst/>
          </a:prstGeom>
        </p:spPr>
        <p:txBody>
          <a:bodyPr wrap="square">
            <a:spAutoFit/>
          </a:bodyPr>
          <a:lstStyle/>
          <a:p>
            <a:pPr fontAlgn="base">
              <a:buFont typeface="Arial" panose="020B0604020202020204" pitchFamily="34" charset="0"/>
              <a:buChar char="•"/>
            </a:pPr>
            <a:r>
              <a:rPr lang="en-US" sz="1600" dirty="0">
                <a:solidFill>
                  <a:srgbClr val="000000"/>
                </a:solidFill>
                <a:latin typeface="Arial" panose="020B0604020202020204" pitchFamily="34" charset="0"/>
              </a:rPr>
              <a:t>One solution could be: </a:t>
            </a:r>
          </a:p>
          <a:p>
            <a:pPr>
              <a:spcBef>
                <a:spcPts val="0"/>
              </a:spcBef>
              <a:spcAft>
                <a:spcPts val="0"/>
              </a:spcAft>
            </a:pPr>
            <a:br>
              <a:rPr lang="en-US" dirty="0"/>
            </a:br>
            <a:endParaRPr lang="en-US" dirty="0"/>
          </a:p>
          <a:p>
            <a:pPr marL="742950" lvl="1" indent="-285750" fontAlgn="base">
              <a:buFont typeface="Arial" panose="020B0604020202020204" pitchFamily="34" charset="0"/>
              <a:buChar char="•"/>
            </a:pPr>
            <a:r>
              <a:rPr lang="en-US" sz="1600" dirty="0">
                <a:solidFill>
                  <a:srgbClr val="000000"/>
                </a:solidFill>
                <a:latin typeface="Arial" panose="020B0604020202020204" pitchFamily="34" charset="0"/>
              </a:rPr>
              <a:t>Encourage them to participate in sports activities by offering low cost classes so family be able to afford </a:t>
            </a:r>
          </a:p>
          <a:p>
            <a:br>
              <a:rPr lang="en-US" sz="1600" dirty="0"/>
            </a:br>
            <a:endParaRPr lang="en-US" sz="1600" dirty="0"/>
          </a:p>
        </p:txBody>
      </p:sp>
    </p:spTree>
    <p:extLst>
      <p:ext uri="{BB962C8B-B14F-4D97-AF65-F5344CB8AC3E}">
        <p14:creationId xmlns:p14="http://schemas.microsoft.com/office/powerpoint/2010/main" val="1278943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F74E19-ED69-43F7-8A4E-9353A99C469E}"/>
              </a:ext>
            </a:extLst>
          </p:cNvPr>
          <p:cNvSpPr>
            <a:spLocks noGrp="1"/>
          </p:cNvSpPr>
          <p:nvPr>
            <p:ph type="title"/>
          </p:nvPr>
        </p:nvSpPr>
        <p:spPr>
          <a:xfrm>
            <a:off x="844476" y="1600199"/>
            <a:ext cx="3539266" cy="4297680"/>
          </a:xfrm>
        </p:spPr>
        <p:txBody>
          <a:bodyPr anchor="ctr">
            <a:normAutofit/>
          </a:bodyPr>
          <a:lstStyle/>
          <a:p>
            <a:r>
              <a:rPr lang="en-US" dirty="0"/>
              <a:t>Healthy people 2020</a:t>
            </a:r>
          </a:p>
        </p:txBody>
      </p:sp>
      <p:cxnSp>
        <p:nvCxnSpPr>
          <p:cNvPr id="10" name="Straight Connector 9">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AD804EE-2680-4352-B827-771F5973CD26}"/>
              </a:ext>
            </a:extLst>
          </p:cNvPr>
          <p:cNvSpPr>
            <a:spLocks noGrp="1"/>
          </p:cNvSpPr>
          <p:nvPr>
            <p:ph idx="1"/>
          </p:nvPr>
        </p:nvSpPr>
        <p:spPr>
          <a:xfrm>
            <a:off x="4924851" y="1600199"/>
            <a:ext cx="6130003" cy="4297680"/>
          </a:xfrm>
        </p:spPr>
        <p:txBody>
          <a:bodyPr anchor="ctr">
            <a:normAutofit/>
          </a:bodyPr>
          <a:lstStyle/>
          <a:p>
            <a:r>
              <a:rPr lang="en-US" dirty="0"/>
              <a:t>Decrease Obesity</a:t>
            </a:r>
          </a:p>
          <a:p>
            <a:r>
              <a:rPr lang="en-US" dirty="0"/>
              <a:t>Increase physical activity</a:t>
            </a:r>
          </a:p>
          <a:p>
            <a:r>
              <a:rPr lang="en-US" dirty="0"/>
              <a:t>Educating about balanced nutrition</a:t>
            </a:r>
          </a:p>
        </p:txBody>
      </p:sp>
    </p:spTree>
    <p:extLst>
      <p:ext uri="{BB962C8B-B14F-4D97-AF65-F5344CB8AC3E}">
        <p14:creationId xmlns:p14="http://schemas.microsoft.com/office/powerpoint/2010/main" val="3437088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742C14A9-3617-46DD-9FC4-ED828A7D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a:extLst>
              <a:ext uri="{FF2B5EF4-FFF2-40B4-BE49-F238E27FC236}">
                <a16:creationId xmlns:a16="http://schemas.microsoft.com/office/drawing/2014/main" id="{19AB0109-1C89-41F0-9EDF-3DE017BE3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F6368BA9-AD9F-409B-9C5A-0A524CCFA6A9}"/>
              </a:ext>
            </a:extLst>
          </p:cNvPr>
          <p:cNvSpPr>
            <a:spLocks noGrp="1"/>
          </p:cNvSpPr>
          <p:nvPr>
            <p:ph type="title"/>
          </p:nvPr>
        </p:nvSpPr>
        <p:spPr>
          <a:xfrm>
            <a:off x="1451579" y="804519"/>
            <a:ext cx="5550357" cy="1049235"/>
          </a:xfrm>
        </p:spPr>
        <p:txBody>
          <a:bodyPr>
            <a:normAutofit/>
          </a:bodyPr>
          <a:lstStyle/>
          <a:p>
            <a:r>
              <a:rPr lang="en-US" dirty="0"/>
              <a:t>How can we keep the community safe?</a:t>
            </a:r>
          </a:p>
        </p:txBody>
      </p:sp>
      <p:sp>
        <p:nvSpPr>
          <p:cNvPr id="77" name="Rectangle 76">
            <a:extLst>
              <a:ext uri="{FF2B5EF4-FFF2-40B4-BE49-F238E27FC236}">
                <a16:creationId xmlns:a16="http://schemas.microsoft.com/office/drawing/2014/main" id="{19E5CB6C-D5A1-44AB-BAD0-E76C67ED2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C780864B-9493-422D-A778-E17ABAB5B1B9}"/>
              </a:ext>
            </a:extLst>
          </p:cNvPr>
          <p:cNvSpPr>
            <a:spLocks noGrp="1"/>
          </p:cNvSpPr>
          <p:nvPr>
            <p:ph idx="1"/>
          </p:nvPr>
        </p:nvSpPr>
        <p:spPr>
          <a:xfrm>
            <a:off x="1451579" y="2015732"/>
            <a:ext cx="5550357" cy="3450613"/>
          </a:xfrm>
        </p:spPr>
        <p:txBody>
          <a:bodyPr>
            <a:normAutofit/>
          </a:bodyPr>
          <a:lstStyle/>
          <a:p>
            <a:pPr fontAlgn="base"/>
            <a:r>
              <a:rPr lang="en-US" dirty="0"/>
              <a:t>We Keep the community safe by:</a:t>
            </a:r>
            <a:br>
              <a:rPr lang="en-US" dirty="0"/>
            </a:br>
            <a:endParaRPr lang="en-US" dirty="0"/>
          </a:p>
          <a:p>
            <a:pPr lvl="1" fontAlgn="base"/>
            <a:r>
              <a:rPr lang="en-US" dirty="0"/>
              <a:t>Encouraging people to get to know their neighbors</a:t>
            </a:r>
          </a:p>
          <a:p>
            <a:pPr lvl="1" fontAlgn="base"/>
            <a:r>
              <a:rPr lang="en-US" dirty="0"/>
              <a:t>Stay current with crime trends in the area </a:t>
            </a:r>
          </a:p>
          <a:p>
            <a:pPr lvl="1" fontAlgn="base"/>
            <a:r>
              <a:rPr lang="en-US" dirty="0"/>
              <a:t>Improve the lights on the streets</a:t>
            </a:r>
          </a:p>
          <a:p>
            <a:pPr lvl="1" fontAlgn="base"/>
            <a:r>
              <a:rPr lang="en-US" dirty="0"/>
              <a:t>Observe and report any suspicious behavior </a:t>
            </a:r>
          </a:p>
          <a:p>
            <a:pPr lvl="1" fontAlgn="base"/>
            <a:r>
              <a:rPr lang="en-US" dirty="0"/>
              <a:t>Work with the police </a:t>
            </a:r>
          </a:p>
          <a:p>
            <a:endParaRPr lang="en-US" dirty="0"/>
          </a:p>
        </p:txBody>
      </p:sp>
      <p:pic>
        <p:nvPicPr>
          <p:cNvPr id="1028" name="Picture 4" descr="https://lh4.googleusercontent.com/sYcMwWGX7nnH3fvW9gzkJnC3JZTyUb4HvaGhBHONxbNnWWgL30BnKLUEGoACy5RGnFx-JrUB8j9sK4CXEpJIO0yRxr6_Z8BQpdLWEkNFPMv-x7Yoe0JYI_Kxk2e-vtnuiqQA">
            <a:extLst>
              <a:ext uri="{FF2B5EF4-FFF2-40B4-BE49-F238E27FC236}">
                <a16:creationId xmlns:a16="http://schemas.microsoft.com/office/drawing/2014/main" id="{8F5F5BDE-2E21-4E6E-8EB3-9418D1CD52F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15868" y="481109"/>
            <a:ext cx="2990287" cy="249190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lh5.googleusercontent.com/Mukjzn3C0-EZY9ChYBnjI4thc-de96fY-7xbSHPs0WHxa5pkYZpvNU10RZGac-E8oTiNesDi9naLVKoxLZRtHJMCodbDD9MB2VjMEudsruu76VxNM_pOjdk4dWhsug2zXNeI">
            <a:extLst>
              <a:ext uri="{FF2B5EF4-FFF2-40B4-BE49-F238E27FC236}">
                <a16:creationId xmlns:a16="http://schemas.microsoft.com/office/drawing/2014/main" id="{A2CE2DA6-110E-48E5-98D2-3122E5C04BD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473594" y="3323148"/>
            <a:ext cx="4074836" cy="2122583"/>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78">
            <a:extLst>
              <a:ext uri="{FF2B5EF4-FFF2-40B4-BE49-F238E27FC236}">
                <a16:creationId xmlns:a16="http://schemas.microsoft.com/office/drawing/2014/main" id="{D5A16967-5C32-4A48-9F02-4F0228AC8D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81" name="Straight Connector 80">
            <a:extLst>
              <a:ext uri="{FF2B5EF4-FFF2-40B4-BE49-F238E27FC236}">
                <a16:creationId xmlns:a16="http://schemas.microsoft.com/office/drawing/2014/main" id="{942D078B-EF20-4DB1-AA1B-87F212C56A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5716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37AF1-91EE-4D81-8558-4546CF1FF669}"/>
              </a:ext>
            </a:extLst>
          </p:cNvPr>
          <p:cNvSpPr>
            <a:spLocks noGrp="1"/>
          </p:cNvSpPr>
          <p:nvPr>
            <p:ph type="title"/>
          </p:nvPr>
        </p:nvSpPr>
        <p:spPr/>
        <p:txBody>
          <a:bodyPr/>
          <a:lstStyle/>
          <a:p>
            <a:r>
              <a:rPr lang="en-US" dirty="0"/>
              <a:t>References:</a:t>
            </a:r>
            <a:br>
              <a:rPr lang="en-US" dirty="0"/>
            </a:br>
            <a:endParaRPr lang="en-US" dirty="0"/>
          </a:p>
        </p:txBody>
      </p:sp>
      <p:sp>
        <p:nvSpPr>
          <p:cNvPr id="3" name="Content Placeholder 2">
            <a:extLst>
              <a:ext uri="{FF2B5EF4-FFF2-40B4-BE49-F238E27FC236}">
                <a16:creationId xmlns:a16="http://schemas.microsoft.com/office/drawing/2014/main" id="{40F07DF6-E449-49F6-821D-3829DA00092A}"/>
              </a:ext>
            </a:extLst>
          </p:cNvPr>
          <p:cNvSpPr>
            <a:spLocks noGrp="1"/>
          </p:cNvSpPr>
          <p:nvPr>
            <p:ph idx="1"/>
          </p:nvPr>
        </p:nvSpPr>
        <p:spPr/>
        <p:txBody>
          <a:bodyPr/>
          <a:lstStyle/>
          <a:p>
            <a:r>
              <a:rPr lang="en-US" dirty="0"/>
              <a:t>Neeley, C. K. (2017, October 03). Examples of Community Resources. Retrieved from https://pocketsense.com/examples-community-resources-5677.html</a:t>
            </a:r>
          </a:p>
          <a:p>
            <a:r>
              <a:rPr lang="en-US" dirty="0"/>
              <a:t>U.S. Department of Health and Human Services (2013). </a:t>
            </a:r>
            <a:r>
              <a:rPr lang="en-US" i="1" dirty="0"/>
              <a:t>Nutrition, physical activity and obesity. </a:t>
            </a:r>
            <a:r>
              <a:rPr lang="en-US" dirty="0"/>
              <a:t>Retrieved from</a:t>
            </a:r>
            <a:r>
              <a:rPr lang="en-US" dirty="0">
                <a:hlinkClick r:id="rId3">
                  <a:extLst>
                    <a:ext uri="{A12FA001-AC4F-418D-AE19-62706E023703}">
                      <ahyp:hlinkClr xmlns:ahyp="http://schemas.microsoft.com/office/drawing/2018/hyperlinkcolor" val="tx"/>
                    </a:ext>
                  </a:extLst>
                </a:hlinkClick>
              </a:rPr>
              <a:t> http://www.healthypeople.gov/2020/LHI/nutrition.aspx</a:t>
            </a:r>
            <a:endParaRPr lang="en-US" dirty="0"/>
          </a:p>
        </p:txBody>
      </p:sp>
    </p:spTree>
    <p:extLst>
      <p:ext uri="{BB962C8B-B14F-4D97-AF65-F5344CB8AC3E}">
        <p14:creationId xmlns:p14="http://schemas.microsoft.com/office/powerpoint/2010/main" val="165235760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TotalTime>
  <Words>2150</Words>
  <Application>Microsoft Office PowerPoint</Application>
  <PresentationFormat>Widescreen</PresentationFormat>
  <Paragraphs>136</Paragraphs>
  <Slides>17</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Gill Sans MT</vt:lpstr>
      <vt:lpstr>Gallery</vt:lpstr>
      <vt:lpstr>Family and community assessment</vt:lpstr>
      <vt:lpstr>Indian community</vt:lpstr>
      <vt:lpstr>PowerPoint Presentation</vt:lpstr>
      <vt:lpstr>PowerPoint Presentation</vt:lpstr>
      <vt:lpstr>Health beliefs in Indian community</vt:lpstr>
      <vt:lpstr>Death and dying</vt:lpstr>
      <vt:lpstr>Diet and nutrition</vt:lpstr>
      <vt:lpstr>Antelope valley community assessment</vt:lpstr>
      <vt:lpstr>Available resources in the community</vt:lpstr>
      <vt:lpstr>Recreational facilities</vt:lpstr>
      <vt:lpstr>Public transportation</vt:lpstr>
      <vt:lpstr>Medical facilities</vt:lpstr>
      <vt:lpstr>Elderly in the community</vt:lpstr>
      <vt:lpstr>Public health problem</vt:lpstr>
      <vt:lpstr>Healthy people 2020</vt:lpstr>
      <vt:lpstr>How can we keep the community safe?</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and community assessment</dc:title>
  <dc:creator>TAARISH</dc:creator>
  <cp:lastModifiedBy>TAARISH</cp:lastModifiedBy>
  <cp:revision>34</cp:revision>
  <dcterms:created xsi:type="dcterms:W3CDTF">2019-05-14T17:11:29Z</dcterms:created>
  <dcterms:modified xsi:type="dcterms:W3CDTF">2019-05-14T21:19:31Z</dcterms:modified>
</cp:coreProperties>
</file>